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www.infraware.co.kr/2012/infrawarePen" Target="docProps/infrawarePe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069" r:id="rId1"/>
    <p:sldMasterId id="2147488073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315" r:id="rId5"/>
    <p:sldId id="317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318" r:id="rId14"/>
    <p:sldId id="310" r:id="rId15"/>
    <p:sldId id="269" r:id="rId16"/>
    <p:sldId id="275" r:id="rId17"/>
    <p:sldId id="311" r:id="rId18"/>
    <p:sldId id="319" r:id="rId19"/>
    <p:sldId id="312" r:id="rId20"/>
    <p:sldId id="313" r:id="rId21"/>
    <p:sldId id="309" r:id="rId22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CC"/>
    <a:srgbClr val="FF9933"/>
    <a:srgbClr val="FFCC99"/>
    <a:srgbClr val="FF9966"/>
    <a:srgbClr val="51A7F5"/>
    <a:srgbClr val="BDD3FF"/>
    <a:srgbClr val="FFFFCC"/>
    <a:srgbClr val="3399FF"/>
    <a:srgbClr val="F9A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6" autoAdjust="0"/>
    <p:restoredTop sz="91367" autoAdjust="0"/>
  </p:normalViewPr>
  <p:slideViewPr>
    <p:cSldViewPr>
      <p:cViewPr>
        <p:scale>
          <a:sx n="96" d="100"/>
          <a:sy n="96" d="100"/>
        </p:scale>
        <p:origin x="-12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1D59E-006C-400B-81AE-AB0653DA08B1}" type="doc">
      <dgm:prSet loTypeId="urn:microsoft.com/office/officeart/2005/8/layout/list1" loCatId="list" qsTypeId="urn:microsoft.com/office/officeart/2005/8/quickstyle/3d3" qsCatId="3D" csTypeId="urn:microsoft.com/office/officeart/2005/8/colors/accent1_2#5" csCatId="accent1" phldr="1"/>
      <dgm:spPr/>
      <dgm:t>
        <a:bodyPr/>
        <a:lstStyle/>
        <a:p>
          <a:endParaRPr lang="tr-TR"/>
        </a:p>
      </dgm:t>
    </dgm:pt>
    <dgm:pt modelId="{CE40E6DB-2F3E-4C89-B502-BDBA80BEC7BD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1-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ÇED Belgesi</a:t>
          </a:r>
          <a:endParaRPr lang="tr-TR" sz="2200" dirty="0">
            <a:solidFill>
              <a:schemeClr val="tx1"/>
            </a:solidFill>
          </a:endParaRPr>
        </a:p>
      </dgm:t>
    </dgm:pt>
    <dgm:pt modelId="{CA470D23-2EBA-406D-A3C5-A338ECE11F9D}" type="parTrans" cxnId="{1C5F5535-3728-4DB9-BAC2-ADAABC8A43B3}">
      <dgm:prSet/>
      <dgm:spPr/>
      <dgm:t>
        <a:bodyPr/>
        <a:lstStyle/>
        <a:p>
          <a:endParaRPr lang="tr-TR" sz="2200"/>
        </a:p>
      </dgm:t>
    </dgm:pt>
    <dgm:pt modelId="{1049617C-1611-4440-8D90-6DD1CA0C8701}" type="sibTrans" cxnId="{1C5F5535-3728-4DB9-BAC2-ADAABC8A43B3}">
      <dgm:prSet/>
      <dgm:spPr/>
      <dgm:t>
        <a:bodyPr/>
        <a:lstStyle/>
        <a:p>
          <a:endParaRPr lang="tr-TR" sz="2200"/>
        </a:p>
      </dgm:t>
    </dgm:pt>
    <dgm:pt modelId="{792FBBE4-B196-49D4-8DBD-8A66047F73DB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-Sicil Gazetesi  </a:t>
          </a:r>
          <a:endParaRPr lang="tr-TR" sz="2200" dirty="0">
            <a:solidFill>
              <a:schemeClr val="tx1"/>
            </a:solidFill>
          </a:endParaRPr>
        </a:p>
      </dgm:t>
    </dgm:pt>
    <dgm:pt modelId="{40401722-F2F9-4DC9-A28A-C85833E6C1E1}" type="parTrans" cxnId="{D53FD23F-FA4D-4E77-9781-4AFEB93D5941}">
      <dgm:prSet/>
      <dgm:spPr/>
      <dgm:t>
        <a:bodyPr/>
        <a:lstStyle/>
        <a:p>
          <a:endParaRPr lang="tr-TR" sz="2200"/>
        </a:p>
      </dgm:t>
    </dgm:pt>
    <dgm:pt modelId="{318BE234-429B-4102-B2F8-F7E5A580C2CC}" type="sibTrans" cxnId="{D53FD23F-FA4D-4E77-9781-4AFEB93D5941}">
      <dgm:prSet/>
      <dgm:spPr/>
      <dgm:t>
        <a:bodyPr/>
        <a:lstStyle/>
        <a:p>
          <a:endParaRPr lang="tr-TR" sz="2200"/>
        </a:p>
      </dgm:t>
    </dgm:pt>
    <dgm:pt modelId="{BEB962F7-861F-4457-8968-F67EE311C9B0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-İş Akım Şeması ve Proses Özeti</a:t>
          </a:r>
          <a:endParaRPr lang="tr-TR" sz="2200" dirty="0">
            <a:solidFill>
              <a:schemeClr val="tx1"/>
            </a:solidFill>
          </a:endParaRPr>
        </a:p>
      </dgm:t>
    </dgm:pt>
    <dgm:pt modelId="{C67920CF-216D-4D2C-9793-6AD2CB734178}" type="parTrans" cxnId="{FA9F37FE-1F6C-42DA-8DFC-995DDE121DD5}">
      <dgm:prSet/>
      <dgm:spPr/>
      <dgm:t>
        <a:bodyPr/>
        <a:lstStyle/>
        <a:p>
          <a:endParaRPr lang="tr-TR" sz="2200"/>
        </a:p>
      </dgm:t>
    </dgm:pt>
    <dgm:pt modelId="{F7823622-AC0D-4E3E-A900-F2EFD8C6B3E1}" type="sibTrans" cxnId="{FA9F37FE-1F6C-42DA-8DFC-995DDE121DD5}">
      <dgm:prSet/>
      <dgm:spPr/>
      <dgm:t>
        <a:bodyPr/>
        <a:lstStyle/>
        <a:p>
          <a:endParaRPr lang="tr-TR" sz="2200"/>
        </a:p>
      </dgm:t>
    </dgm:pt>
    <dgm:pt modelId="{D6603A25-3FB4-49E9-B6B9-E64D3E867CC2}">
      <dgm:prSet phldrT="[Metin]" custT="1"/>
      <dgm:spPr>
        <a:solidFill>
          <a:srgbClr val="F2850E"/>
        </a:solidFill>
      </dgm:spPr>
      <dgm:t>
        <a:bodyPr/>
        <a:lstStyle/>
        <a:p>
          <a:pPr rtl="0"/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3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-Kapasite Raporu</a:t>
          </a:r>
          <a:endParaRPr lang="tr-TR" sz="2200" dirty="0">
            <a:solidFill>
              <a:schemeClr val="tx1"/>
            </a:solidFill>
          </a:endParaRPr>
        </a:p>
      </dgm:t>
    </dgm:pt>
    <dgm:pt modelId="{1CD28C3C-CDC5-4895-9831-769961CD7C48}" type="parTrans" cxnId="{048A3840-EBA9-476F-A939-51EF883E083F}">
      <dgm:prSet/>
      <dgm:spPr/>
      <dgm:t>
        <a:bodyPr/>
        <a:lstStyle/>
        <a:p>
          <a:endParaRPr lang="tr-TR" sz="2200"/>
        </a:p>
      </dgm:t>
    </dgm:pt>
    <dgm:pt modelId="{1C5EA38A-A8FF-4F2A-9F4C-7F4EEF67038D}" type="sibTrans" cxnId="{048A3840-EBA9-476F-A939-51EF883E083F}">
      <dgm:prSet/>
      <dgm:spPr/>
      <dgm:t>
        <a:bodyPr/>
        <a:lstStyle/>
        <a:p>
          <a:endParaRPr lang="tr-TR" sz="2200"/>
        </a:p>
      </dgm:t>
    </dgm:pt>
    <dgm:pt modelId="{423C4A2F-0F5B-40D7-A63C-387A0D8EC61F}" type="pres">
      <dgm:prSet presAssocID="{A461D59E-006C-400B-81AE-AB0653DA08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DDBECE-9480-4F50-A85C-8E6C7BB4F6EC}" type="pres">
      <dgm:prSet presAssocID="{CE40E6DB-2F3E-4C89-B502-BDBA80BEC7BD}" presName="parentLin" presStyleCnt="0"/>
      <dgm:spPr/>
    </dgm:pt>
    <dgm:pt modelId="{B31E8211-A379-4E75-97DC-B1FFA1B3F61B}" type="pres">
      <dgm:prSet presAssocID="{CE40E6DB-2F3E-4C89-B502-BDBA80BEC7BD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CC4E8DF9-E3B6-42FB-9FAB-1EE3CE66A7FD}" type="pres">
      <dgm:prSet presAssocID="{CE40E6DB-2F3E-4C89-B502-BDBA80BEC7BD}" presName="parentText" presStyleLbl="node1" presStyleIdx="0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452A71-FC1A-4905-8E03-CDABBDE1A3A9}" type="pres">
      <dgm:prSet presAssocID="{CE40E6DB-2F3E-4C89-B502-BDBA80BEC7BD}" presName="negativeSpace" presStyleCnt="0"/>
      <dgm:spPr/>
    </dgm:pt>
    <dgm:pt modelId="{C8B40456-FF7B-4676-AEB1-51D9A79AE765}" type="pres">
      <dgm:prSet presAssocID="{CE40E6DB-2F3E-4C89-B502-BDBA80BEC7BD}" presName="childText" presStyleLbl="conFgAcc1" presStyleIdx="0" presStyleCnt="4">
        <dgm:presLayoutVars>
          <dgm:bulletEnabled val="1"/>
        </dgm:presLayoutVars>
      </dgm:prSet>
      <dgm:spPr/>
    </dgm:pt>
    <dgm:pt modelId="{09EE0E19-954A-4A7D-9DAF-A4B79DABCD2B}" type="pres">
      <dgm:prSet presAssocID="{1049617C-1611-4440-8D90-6DD1CA0C8701}" presName="spaceBetweenRectangles" presStyleCnt="0"/>
      <dgm:spPr/>
    </dgm:pt>
    <dgm:pt modelId="{049B4BA7-C1CA-4DC8-876F-DB9C6F5262FE}" type="pres">
      <dgm:prSet presAssocID="{792FBBE4-B196-49D4-8DBD-8A66047F73DB}" presName="parentLin" presStyleCnt="0"/>
      <dgm:spPr/>
    </dgm:pt>
    <dgm:pt modelId="{2D6C0C98-D8F0-4C68-BBC9-3F54891C7113}" type="pres">
      <dgm:prSet presAssocID="{792FBBE4-B196-49D4-8DBD-8A66047F73DB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C0856CAC-18E7-4EA0-B9B0-AAA288EA61C0}" type="pres">
      <dgm:prSet presAssocID="{792FBBE4-B196-49D4-8DBD-8A66047F73DB}" presName="parentText" presStyleLbl="node1" presStyleIdx="1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149C47-243C-4673-A36E-32F5EBE5C661}" type="pres">
      <dgm:prSet presAssocID="{792FBBE4-B196-49D4-8DBD-8A66047F73DB}" presName="negativeSpace" presStyleCnt="0"/>
      <dgm:spPr/>
    </dgm:pt>
    <dgm:pt modelId="{8A50A61B-6EF2-428A-846A-3CC460776CC8}" type="pres">
      <dgm:prSet presAssocID="{792FBBE4-B196-49D4-8DBD-8A66047F73DB}" presName="childText" presStyleLbl="conFgAcc1" presStyleIdx="1" presStyleCnt="4">
        <dgm:presLayoutVars>
          <dgm:bulletEnabled val="1"/>
        </dgm:presLayoutVars>
      </dgm:prSet>
      <dgm:spPr/>
    </dgm:pt>
    <dgm:pt modelId="{7646F7D8-EC1D-4D7D-9CD9-AD710C306A40}" type="pres">
      <dgm:prSet presAssocID="{318BE234-429B-4102-B2F8-F7E5A580C2CC}" presName="spaceBetweenRectangles" presStyleCnt="0"/>
      <dgm:spPr/>
    </dgm:pt>
    <dgm:pt modelId="{0FE5A13E-4AD0-4778-9EEA-1DB75F5D6173}" type="pres">
      <dgm:prSet presAssocID="{D6603A25-3FB4-49E9-B6B9-E64D3E867CC2}" presName="parentLin" presStyleCnt="0"/>
      <dgm:spPr/>
    </dgm:pt>
    <dgm:pt modelId="{53FFC3E3-53C1-4C73-872E-82AE1CCC565A}" type="pres">
      <dgm:prSet presAssocID="{D6603A25-3FB4-49E9-B6B9-E64D3E867CC2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90BDC57A-535B-4D59-AB43-F4D2F129F84D}" type="pres">
      <dgm:prSet presAssocID="{D6603A25-3FB4-49E9-B6B9-E64D3E867CC2}" presName="parentText" presStyleLbl="node1" presStyleIdx="2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86C99D-E9B7-4A81-AD79-8515557A58E8}" type="pres">
      <dgm:prSet presAssocID="{D6603A25-3FB4-49E9-B6B9-E64D3E867CC2}" presName="negativeSpace" presStyleCnt="0"/>
      <dgm:spPr/>
    </dgm:pt>
    <dgm:pt modelId="{22FC3112-A4B7-40DC-9C37-53990D7D0B06}" type="pres">
      <dgm:prSet presAssocID="{D6603A25-3FB4-49E9-B6B9-E64D3E867CC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1FCF6C-F080-44FC-81FC-59B341D875BB}" type="pres">
      <dgm:prSet presAssocID="{1C5EA38A-A8FF-4F2A-9F4C-7F4EEF67038D}" presName="spaceBetweenRectangles" presStyleCnt="0"/>
      <dgm:spPr/>
    </dgm:pt>
    <dgm:pt modelId="{8699D5E9-E408-44BD-A878-BDC6EB375056}" type="pres">
      <dgm:prSet presAssocID="{BEB962F7-861F-4457-8968-F67EE311C9B0}" presName="parentLin" presStyleCnt="0"/>
      <dgm:spPr/>
    </dgm:pt>
    <dgm:pt modelId="{F2A7266E-22CE-42CE-A18B-253DC49BA250}" type="pres">
      <dgm:prSet presAssocID="{BEB962F7-861F-4457-8968-F67EE311C9B0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010494BD-DBA6-4E6E-92DE-536973A4D059}" type="pres">
      <dgm:prSet presAssocID="{BEB962F7-861F-4457-8968-F67EE311C9B0}" presName="parentText" presStyleLbl="node1" presStyleIdx="3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4AD765-1BAB-4D79-8359-29F4087949F9}" type="pres">
      <dgm:prSet presAssocID="{BEB962F7-861F-4457-8968-F67EE311C9B0}" presName="negativeSpace" presStyleCnt="0"/>
      <dgm:spPr/>
    </dgm:pt>
    <dgm:pt modelId="{2BE87C27-5B1D-4D92-AA16-1EBA0583A76B}" type="pres">
      <dgm:prSet presAssocID="{BEB962F7-861F-4457-8968-F67EE311C9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B6C868-BA4B-428B-B36B-14303BDCCED4}" type="presOf" srcId="{BEB962F7-861F-4457-8968-F67EE311C9B0}" destId="{010494BD-DBA6-4E6E-92DE-536973A4D059}" srcOrd="1" destOrd="0" presId="urn:microsoft.com/office/officeart/2005/8/layout/list1"/>
    <dgm:cxn modelId="{4B90BE35-2D89-421D-B65E-FDFC5CC18413}" type="presOf" srcId="{792FBBE4-B196-49D4-8DBD-8A66047F73DB}" destId="{C0856CAC-18E7-4EA0-B9B0-AAA288EA61C0}" srcOrd="1" destOrd="0" presId="urn:microsoft.com/office/officeart/2005/8/layout/list1"/>
    <dgm:cxn modelId="{048A3840-EBA9-476F-A939-51EF883E083F}" srcId="{A461D59E-006C-400B-81AE-AB0653DA08B1}" destId="{D6603A25-3FB4-49E9-B6B9-E64D3E867CC2}" srcOrd="2" destOrd="0" parTransId="{1CD28C3C-CDC5-4895-9831-769961CD7C48}" sibTransId="{1C5EA38A-A8FF-4F2A-9F4C-7F4EEF67038D}"/>
    <dgm:cxn modelId="{1C5F5535-3728-4DB9-BAC2-ADAABC8A43B3}" srcId="{A461D59E-006C-400B-81AE-AB0653DA08B1}" destId="{CE40E6DB-2F3E-4C89-B502-BDBA80BEC7BD}" srcOrd="0" destOrd="0" parTransId="{CA470D23-2EBA-406D-A3C5-A338ECE11F9D}" sibTransId="{1049617C-1611-4440-8D90-6DD1CA0C8701}"/>
    <dgm:cxn modelId="{BF1005E6-970A-40AE-94D5-CC63D70E61FE}" type="presOf" srcId="{CE40E6DB-2F3E-4C89-B502-BDBA80BEC7BD}" destId="{B31E8211-A379-4E75-97DC-B1FFA1B3F61B}" srcOrd="0" destOrd="0" presId="urn:microsoft.com/office/officeart/2005/8/layout/list1"/>
    <dgm:cxn modelId="{113DAD04-F67E-4982-A191-CAD0A063DF45}" type="presOf" srcId="{A461D59E-006C-400B-81AE-AB0653DA08B1}" destId="{423C4A2F-0F5B-40D7-A63C-387A0D8EC61F}" srcOrd="0" destOrd="0" presId="urn:microsoft.com/office/officeart/2005/8/layout/list1"/>
    <dgm:cxn modelId="{393449B9-BE04-4ECA-AFDE-3C8926990ED9}" type="presOf" srcId="{792FBBE4-B196-49D4-8DBD-8A66047F73DB}" destId="{2D6C0C98-D8F0-4C68-BBC9-3F54891C7113}" srcOrd="0" destOrd="0" presId="urn:microsoft.com/office/officeart/2005/8/layout/list1"/>
    <dgm:cxn modelId="{D53FD23F-FA4D-4E77-9781-4AFEB93D5941}" srcId="{A461D59E-006C-400B-81AE-AB0653DA08B1}" destId="{792FBBE4-B196-49D4-8DBD-8A66047F73DB}" srcOrd="1" destOrd="0" parTransId="{40401722-F2F9-4DC9-A28A-C85833E6C1E1}" sibTransId="{318BE234-429B-4102-B2F8-F7E5A580C2CC}"/>
    <dgm:cxn modelId="{BB675085-C91D-4A56-B281-340C238D43C1}" type="presOf" srcId="{BEB962F7-861F-4457-8968-F67EE311C9B0}" destId="{F2A7266E-22CE-42CE-A18B-253DC49BA250}" srcOrd="0" destOrd="0" presId="urn:microsoft.com/office/officeart/2005/8/layout/list1"/>
    <dgm:cxn modelId="{FA9F37FE-1F6C-42DA-8DFC-995DDE121DD5}" srcId="{A461D59E-006C-400B-81AE-AB0653DA08B1}" destId="{BEB962F7-861F-4457-8968-F67EE311C9B0}" srcOrd="3" destOrd="0" parTransId="{C67920CF-216D-4D2C-9793-6AD2CB734178}" sibTransId="{F7823622-AC0D-4E3E-A900-F2EFD8C6B3E1}"/>
    <dgm:cxn modelId="{71BB4270-8042-437F-9343-375FFE103AB9}" type="presOf" srcId="{D6603A25-3FB4-49E9-B6B9-E64D3E867CC2}" destId="{53FFC3E3-53C1-4C73-872E-82AE1CCC565A}" srcOrd="0" destOrd="0" presId="urn:microsoft.com/office/officeart/2005/8/layout/list1"/>
    <dgm:cxn modelId="{3C271B3B-C684-451B-BCE0-DEC37BC30FF7}" type="presOf" srcId="{D6603A25-3FB4-49E9-B6B9-E64D3E867CC2}" destId="{90BDC57A-535B-4D59-AB43-F4D2F129F84D}" srcOrd="1" destOrd="0" presId="urn:microsoft.com/office/officeart/2005/8/layout/list1"/>
    <dgm:cxn modelId="{2531A004-1DEC-4005-81D0-C69FF7B8DB55}" type="presOf" srcId="{CE40E6DB-2F3E-4C89-B502-BDBA80BEC7BD}" destId="{CC4E8DF9-E3B6-42FB-9FAB-1EE3CE66A7FD}" srcOrd="1" destOrd="0" presId="urn:microsoft.com/office/officeart/2005/8/layout/list1"/>
    <dgm:cxn modelId="{F187E4A3-83A0-4FC9-95EF-B01DC3C9307C}" type="presParOf" srcId="{423C4A2F-0F5B-40D7-A63C-387A0D8EC61F}" destId="{A8DDBECE-9480-4F50-A85C-8E6C7BB4F6EC}" srcOrd="0" destOrd="0" presId="urn:microsoft.com/office/officeart/2005/8/layout/list1"/>
    <dgm:cxn modelId="{687C2BEB-FE45-437C-9CC1-67D77F514034}" type="presParOf" srcId="{A8DDBECE-9480-4F50-A85C-8E6C7BB4F6EC}" destId="{B31E8211-A379-4E75-97DC-B1FFA1B3F61B}" srcOrd="0" destOrd="0" presId="urn:microsoft.com/office/officeart/2005/8/layout/list1"/>
    <dgm:cxn modelId="{8CD0CF69-1141-46ED-A797-8976C5965271}" type="presParOf" srcId="{A8DDBECE-9480-4F50-A85C-8E6C7BB4F6EC}" destId="{CC4E8DF9-E3B6-42FB-9FAB-1EE3CE66A7FD}" srcOrd="1" destOrd="0" presId="urn:microsoft.com/office/officeart/2005/8/layout/list1"/>
    <dgm:cxn modelId="{4F4345E4-1BD6-4022-BCC1-04540DF34D64}" type="presParOf" srcId="{423C4A2F-0F5B-40D7-A63C-387A0D8EC61F}" destId="{86452A71-FC1A-4905-8E03-CDABBDE1A3A9}" srcOrd="1" destOrd="0" presId="urn:microsoft.com/office/officeart/2005/8/layout/list1"/>
    <dgm:cxn modelId="{4318A081-BF70-45B7-899A-574257F76645}" type="presParOf" srcId="{423C4A2F-0F5B-40D7-A63C-387A0D8EC61F}" destId="{C8B40456-FF7B-4676-AEB1-51D9A79AE765}" srcOrd="2" destOrd="0" presId="urn:microsoft.com/office/officeart/2005/8/layout/list1"/>
    <dgm:cxn modelId="{03A1F45C-C1B3-439C-9F75-E2681EB9A260}" type="presParOf" srcId="{423C4A2F-0F5B-40D7-A63C-387A0D8EC61F}" destId="{09EE0E19-954A-4A7D-9DAF-A4B79DABCD2B}" srcOrd="3" destOrd="0" presId="urn:microsoft.com/office/officeart/2005/8/layout/list1"/>
    <dgm:cxn modelId="{529EC0FA-F0D6-4E2B-AAF3-0E972E3149E0}" type="presParOf" srcId="{423C4A2F-0F5B-40D7-A63C-387A0D8EC61F}" destId="{049B4BA7-C1CA-4DC8-876F-DB9C6F5262FE}" srcOrd="4" destOrd="0" presId="urn:microsoft.com/office/officeart/2005/8/layout/list1"/>
    <dgm:cxn modelId="{E68FE5F5-402E-46B5-BF89-D3541E261451}" type="presParOf" srcId="{049B4BA7-C1CA-4DC8-876F-DB9C6F5262FE}" destId="{2D6C0C98-D8F0-4C68-BBC9-3F54891C7113}" srcOrd="0" destOrd="0" presId="urn:microsoft.com/office/officeart/2005/8/layout/list1"/>
    <dgm:cxn modelId="{7B382482-D5A3-4E20-896F-CDE0215CD38B}" type="presParOf" srcId="{049B4BA7-C1CA-4DC8-876F-DB9C6F5262FE}" destId="{C0856CAC-18E7-4EA0-B9B0-AAA288EA61C0}" srcOrd="1" destOrd="0" presId="urn:microsoft.com/office/officeart/2005/8/layout/list1"/>
    <dgm:cxn modelId="{D376CF70-FE05-4F15-95F4-1D6DC93CCA6C}" type="presParOf" srcId="{423C4A2F-0F5B-40D7-A63C-387A0D8EC61F}" destId="{DB149C47-243C-4673-A36E-32F5EBE5C661}" srcOrd="5" destOrd="0" presId="urn:microsoft.com/office/officeart/2005/8/layout/list1"/>
    <dgm:cxn modelId="{57B3611B-9CDF-4310-A11C-A54651BE64D5}" type="presParOf" srcId="{423C4A2F-0F5B-40D7-A63C-387A0D8EC61F}" destId="{8A50A61B-6EF2-428A-846A-3CC460776CC8}" srcOrd="6" destOrd="0" presId="urn:microsoft.com/office/officeart/2005/8/layout/list1"/>
    <dgm:cxn modelId="{C3334223-B35E-4CC3-AE27-D58AF1B18DBD}" type="presParOf" srcId="{423C4A2F-0F5B-40D7-A63C-387A0D8EC61F}" destId="{7646F7D8-EC1D-4D7D-9CD9-AD710C306A40}" srcOrd="7" destOrd="0" presId="urn:microsoft.com/office/officeart/2005/8/layout/list1"/>
    <dgm:cxn modelId="{0137E04E-37D9-4A1A-9270-F4D03DDC51EF}" type="presParOf" srcId="{423C4A2F-0F5B-40D7-A63C-387A0D8EC61F}" destId="{0FE5A13E-4AD0-4778-9EEA-1DB75F5D6173}" srcOrd="8" destOrd="0" presId="urn:microsoft.com/office/officeart/2005/8/layout/list1"/>
    <dgm:cxn modelId="{BD5716ED-8D67-4E3D-A21C-B99A2BE4BD6F}" type="presParOf" srcId="{0FE5A13E-4AD0-4778-9EEA-1DB75F5D6173}" destId="{53FFC3E3-53C1-4C73-872E-82AE1CCC565A}" srcOrd="0" destOrd="0" presId="urn:microsoft.com/office/officeart/2005/8/layout/list1"/>
    <dgm:cxn modelId="{D4E9430C-9878-422C-ADDC-B6997949B94A}" type="presParOf" srcId="{0FE5A13E-4AD0-4778-9EEA-1DB75F5D6173}" destId="{90BDC57A-535B-4D59-AB43-F4D2F129F84D}" srcOrd="1" destOrd="0" presId="urn:microsoft.com/office/officeart/2005/8/layout/list1"/>
    <dgm:cxn modelId="{35946805-45C3-4807-8B33-3253EEF88423}" type="presParOf" srcId="{423C4A2F-0F5B-40D7-A63C-387A0D8EC61F}" destId="{5C86C99D-E9B7-4A81-AD79-8515557A58E8}" srcOrd="9" destOrd="0" presId="urn:microsoft.com/office/officeart/2005/8/layout/list1"/>
    <dgm:cxn modelId="{384DB27C-7CFC-4181-81DB-ECE60FC001EB}" type="presParOf" srcId="{423C4A2F-0F5B-40D7-A63C-387A0D8EC61F}" destId="{22FC3112-A4B7-40DC-9C37-53990D7D0B06}" srcOrd="10" destOrd="0" presId="urn:microsoft.com/office/officeart/2005/8/layout/list1"/>
    <dgm:cxn modelId="{F87118F3-C425-4C1A-9F29-116D1C7922A5}" type="presParOf" srcId="{423C4A2F-0F5B-40D7-A63C-387A0D8EC61F}" destId="{AD1FCF6C-F080-44FC-81FC-59B341D875BB}" srcOrd="11" destOrd="0" presId="urn:microsoft.com/office/officeart/2005/8/layout/list1"/>
    <dgm:cxn modelId="{90587B56-FC1C-4C56-A338-091CAFE492C6}" type="presParOf" srcId="{423C4A2F-0F5B-40D7-A63C-387A0D8EC61F}" destId="{8699D5E9-E408-44BD-A878-BDC6EB375056}" srcOrd="12" destOrd="0" presId="urn:microsoft.com/office/officeart/2005/8/layout/list1"/>
    <dgm:cxn modelId="{CF01BD48-4955-4837-8F3E-DFF6B4BACA9E}" type="presParOf" srcId="{8699D5E9-E408-44BD-A878-BDC6EB375056}" destId="{F2A7266E-22CE-42CE-A18B-253DC49BA250}" srcOrd="0" destOrd="0" presId="urn:microsoft.com/office/officeart/2005/8/layout/list1"/>
    <dgm:cxn modelId="{46F2C271-DDE5-4CF6-BC7F-9C5A68AF46B7}" type="presParOf" srcId="{8699D5E9-E408-44BD-A878-BDC6EB375056}" destId="{010494BD-DBA6-4E6E-92DE-536973A4D059}" srcOrd="1" destOrd="0" presId="urn:microsoft.com/office/officeart/2005/8/layout/list1"/>
    <dgm:cxn modelId="{D19CF4C1-AE55-47DF-BA01-933D24DB54B9}" type="presParOf" srcId="{423C4A2F-0F5B-40D7-A63C-387A0D8EC61F}" destId="{754AD765-1BAB-4D79-8359-29F4087949F9}" srcOrd="13" destOrd="0" presId="urn:microsoft.com/office/officeart/2005/8/layout/list1"/>
    <dgm:cxn modelId="{68020DEB-DD7E-4963-BB7C-5B9B54BD2E32}" type="presParOf" srcId="{423C4A2F-0F5B-40D7-A63C-387A0D8EC61F}" destId="{2BE87C27-5B1D-4D92-AA16-1EBA0583A76B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1D59E-006C-400B-81AE-AB0653DA08B1}" type="doc">
      <dgm:prSet loTypeId="urn:microsoft.com/office/officeart/2005/8/layout/list1" loCatId="list" qsTypeId="urn:microsoft.com/office/officeart/2005/8/quickstyle/3d3" qsCatId="3D" csTypeId="urn:microsoft.com/office/officeart/2005/8/colors/accent1_2#5" csCatId="accent1" phldr="1"/>
      <dgm:spPr/>
      <dgm:t>
        <a:bodyPr/>
        <a:lstStyle/>
        <a:p>
          <a:endParaRPr lang="tr-TR"/>
        </a:p>
      </dgm:t>
    </dgm:pt>
    <dgm:pt modelId="{CE40E6DB-2F3E-4C89-B502-BDBA80BEC7BD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1- EMİSYON ÖLÇÜM RAPORU</a:t>
          </a:r>
          <a:endParaRPr lang="tr-TR" sz="2200" dirty="0">
            <a:solidFill>
              <a:schemeClr val="tx1"/>
            </a:solidFill>
          </a:endParaRPr>
        </a:p>
      </dgm:t>
    </dgm:pt>
    <dgm:pt modelId="{CA470D23-2EBA-406D-A3C5-A338ECE11F9D}" type="parTrans" cxnId="{1C5F5535-3728-4DB9-BAC2-ADAABC8A43B3}">
      <dgm:prSet/>
      <dgm:spPr/>
      <dgm:t>
        <a:bodyPr/>
        <a:lstStyle/>
        <a:p>
          <a:endParaRPr lang="tr-TR" sz="2200"/>
        </a:p>
      </dgm:t>
    </dgm:pt>
    <dgm:pt modelId="{1049617C-1611-4440-8D90-6DD1CA0C8701}" type="sibTrans" cxnId="{1C5F5535-3728-4DB9-BAC2-ADAABC8A43B3}">
      <dgm:prSet/>
      <dgm:spPr/>
      <dgm:t>
        <a:bodyPr/>
        <a:lstStyle/>
        <a:p>
          <a:endParaRPr lang="tr-TR" sz="2200"/>
        </a:p>
      </dgm:t>
    </dgm:pt>
    <dgm:pt modelId="{792FBBE4-B196-49D4-8DBD-8A66047F73DB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2- EMİSYON ÖLÇÜM ÖZET RAPORU</a:t>
          </a:r>
          <a:endParaRPr lang="tr-TR" sz="2200" b="1" dirty="0">
            <a:solidFill>
              <a:schemeClr val="tx1"/>
            </a:solidFill>
          </a:endParaRPr>
        </a:p>
      </dgm:t>
    </dgm:pt>
    <dgm:pt modelId="{40401722-F2F9-4DC9-A28A-C85833E6C1E1}" type="parTrans" cxnId="{D53FD23F-FA4D-4E77-9781-4AFEB93D5941}">
      <dgm:prSet/>
      <dgm:spPr/>
      <dgm:t>
        <a:bodyPr/>
        <a:lstStyle/>
        <a:p>
          <a:endParaRPr lang="tr-TR" sz="2200"/>
        </a:p>
      </dgm:t>
    </dgm:pt>
    <dgm:pt modelId="{318BE234-429B-4102-B2F8-F7E5A580C2CC}" type="sibTrans" cxnId="{D53FD23F-FA4D-4E77-9781-4AFEB93D5941}">
      <dgm:prSet/>
      <dgm:spPr/>
      <dgm:t>
        <a:bodyPr/>
        <a:lstStyle/>
        <a:p>
          <a:endParaRPr lang="tr-TR" sz="2200"/>
        </a:p>
      </dgm:t>
    </dgm:pt>
    <dgm:pt modelId="{423C4A2F-0F5B-40D7-A63C-387A0D8EC61F}" type="pres">
      <dgm:prSet presAssocID="{A461D59E-006C-400B-81AE-AB0653DA08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DDBECE-9480-4F50-A85C-8E6C7BB4F6EC}" type="pres">
      <dgm:prSet presAssocID="{CE40E6DB-2F3E-4C89-B502-BDBA80BEC7BD}" presName="parentLin" presStyleCnt="0"/>
      <dgm:spPr/>
    </dgm:pt>
    <dgm:pt modelId="{B31E8211-A379-4E75-97DC-B1FFA1B3F61B}" type="pres">
      <dgm:prSet presAssocID="{CE40E6DB-2F3E-4C89-B502-BDBA80BEC7BD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CC4E8DF9-E3B6-42FB-9FAB-1EE3CE66A7FD}" type="pres">
      <dgm:prSet presAssocID="{CE40E6DB-2F3E-4C89-B502-BDBA80BEC7BD}" presName="parentText" presStyleLbl="node1" presStyleIdx="0" presStyleCnt="2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452A71-FC1A-4905-8E03-CDABBDE1A3A9}" type="pres">
      <dgm:prSet presAssocID="{CE40E6DB-2F3E-4C89-B502-BDBA80BEC7BD}" presName="negativeSpace" presStyleCnt="0"/>
      <dgm:spPr/>
    </dgm:pt>
    <dgm:pt modelId="{C8B40456-FF7B-4676-AEB1-51D9A79AE765}" type="pres">
      <dgm:prSet presAssocID="{CE40E6DB-2F3E-4C89-B502-BDBA80BEC7BD}" presName="childText" presStyleLbl="conFgAcc1" presStyleIdx="0" presStyleCnt="2">
        <dgm:presLayoutVars>
          <dgm:bulletEnabled val="1"/>
        </dgm:presLayoutVars>
      </dgm:prSet>
      <dgm:spPr/>
    </dgm:pt>
    <dgm:pt modelId="{09EE0E19-954A-4A7D-9DAF-A4B79DABCD2B}" type="pres">
      <dgm:prSet presAssocID="{1049617C-1611-4440-8D90-6DD1CA0C8701}" presName="spaceBetweenRectangles" presStyleCnt="0"/>
      <dgm:spPr/>
    </dgm:pt>
    <dgm:pt modelId="{049B4BA7-C1CA-4DC8-876F-DB9C6F5262FE}" type="pres">
      <dgm:prSet presAssocID="{792FBBE4-B196-49D4-8DBD-8A66047F73DB}" presName="parentLin" presStyleCnt="0"/>
      <dgm:spPr/>
    </dgm:pt>
    <dgm:pt modelId="{2D6C0C98-D8F0-4C68-BBC9-3F54891C7113}" type="pres">
      <dgm:prSet presAssocID="{792FBBE4-B196-49D4-8DBD-8A66047F73DB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C0856CAC-18E7-4EA0-B9B0-AAA288EA61C0}" type="pres">
      <dgm:prSet presAssocID="{792FBBE4-B196-49D4-8DBD-8A66047F73DB}" presName="parentText" presStyleLbl="node1" presStyleIdx="1" presStyleCnt="2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149C47-243C-4673-A36E-32F5EBE5C661}" type="pres">
      <dgm:prSet presAssocID="{792FBBE4-B196-49D4-8DBD-8A66047F73DB}" presName="negativeSpace" presStyleCnt="0"/>
      <dgm:spPr/>
    </dgm:pt>
    <dgm:pt modelId="{8A50A61B-6EF2-428A-846A-3CC460776CC8}" type="pres">
      <dgm:prSet presAssocID="{792FBBE4-B196-49D4-8DBD-8A66047F73D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16923C-2E8C-4CF7-96AE-1ABADAB748DE}" type="presOf" srcId="{A461D59E-006C-400B-81AE-AB0653DA08B1}" destId="{423C4A2F-0F5B-40D7-A63C-387A0D8EC61F}" srcOrd="0" destOrd="0" presId="urn:microsoft.com/office/officeart/2005/8/layout/list1"/>
    <dgm:cxn modelId="{C15F2FE6-2085-4C6C-A4DC-7E80115D464B}" type="presOf" srcId="{792FBBE4-B196-49D4-8DBD-8A66047F73DB}" destId="{C0856CAC-18E7-4EA0-B9B0-AAA288EA61C0}" srcOrd="1" destOrd="0" presId="urn:microsoft.com/office/officeart/2005/8/layout/list1"/>
    <dgm:cxn modelId="{F18EEDD4-E58B-446B-A224-AA60D2D0F727}" type="presOf" srcId="{CE40E6DB-2F3E-4C89-B502-BDBA80BEC7BD}" destId="{CC4E8DF9-E3B6-42FB-9FAB-1EE3CE66A7FD}" srcOrd="1" destOrd="0" presId="urn:microsoft.com/office/officeart/2005/8/layout/list1"/>
    <dgm:cxn modelId="{05D56066-4129-4E95-A159-44D285BB0F95}" type="presOf" srcId="{CE40E6DB-2F3E-4C89-B502-BDBA80BEC7BD}" destId="{B31E8211-A379-4E75-97DC-B1FFA1B3F61B}" srcOrd="0" destOrd="0" presId="urn:microsoft.com/office/officeart/2005/8/layout/list1"/>
    <dgm:cxn modelId="{5C0DCF11-4B78-4E45-8B9E-BDDEF8529B2E}" type="presOf" srcId="{792FBBE4-B196-49D4-8DBD-8A66047F73DB}" destId="{2D6C0C98-D8F0-4C68-BBC9-3F54891C7113}" srcOrd="0" destOrd="0" presId="urn:microsoft.com/office/officeart/2005/8/layout/list1"/>
    <dgm:cxn modelId="{1C5F5535-3728-4DB9-BAC2-ADAABC8A43B3}" srcId="{A461D59E-006C-400B-81AE-AB0653DA08B1}" destId="{CE40E6DB-2F3E-4C89-B502-BDBA80BEC7BD}" srcOrd="0" destOrd="0" parTransId="{CA470D23-2EBA-406D-A3C5-A338ECE11F9D}" sibTransId="{1049617C-1611-4440-8D90-6DD1CA0C8701}"/>
    <dgm:cxn modelId="{D53FD23F-FA4D-4E77-9781-4AFEB93D5941}" srcId="{A461D59E-006C-400B-81AE-AB0653DA08B1}" destId="{792FBBE4-B196-49D4-8DBD-8A66047F73DB}" srcOrd="1" destOrd="0" parTransId="{40401722-F2F9-4DC9-A28A-C85833E6C1E1}" sibTransId="{318BE234-429B-4102-B2F8-F7E5A580C2CC}"/>
    <dgm:cxn modelId="{FF719D46-DB17-4C55-9637-1D7F03E53204}" type="presParOf" srcId="{423C4A2F-0F5B-40D7-A63C-387A0D8EC61F}" destId="{A8DDBECE-9480-4F50-A85C-8E6C7BB4F6EC}" srcOrd="0" destOrd="0" presId="urn:microsoft.com/office/officeart/2005/8/layout/list1"/>
    <dgm:cxn modelId="{1607A099-BFA5-4617-8C9E-1DAA1B96E603}" type="presParOf" srcId="{A8DDBECE-9480-4F50-A85C-8E6C7BB4F6EC}" destId="{B31E8211-A379-4E75-97DC-B1FFA1B3F61B}" srcOrd="0" destOrd="0" presId="urn:microsoft.com/office/officeart/2005/8/layout/list1"/>
    <dgm:cxn modelId="{4C9EBAB3-83A5-40C5-8F62-8190EDE02D20}" type="presParOf" srcId="{A8DDBECE-9480-4F50-A85C-8E6C7BB4F6EC}" destId="{CC4E8DF9-E3B6-42FB-9FAB-1EE3CE66A7FD}" srcOrd="1" destOrd="0" presId="urn:microsoft.com/office/officeart/2005/8/layout/list1"/>
    <dgm:cxn modelId="{44064988-28CB-4A9F-B0E0-57DDFD4EA377}" type="presParOf" srcId="{423C4A2F-0F5B-40D7-A63C-387A0D8EC61F}" destId="{86452A71-FC1A-4905-8E03-CDABBDE1A3A9}" srcOrd="1" destOrd="0" presId="urn:microsoft.com/office/officeart/2005/8/layout/list1"/>
    <dgm:cxn modelId="{A0A883AA-4B07-40B2-BE3F-188CECBE3A56}" type="presParOf" srcId="{423C4A2F-0F5B-40D7-A63C-387A0D8EC61F}" destId="{C8B40456-FF7B-4676-AEB1-51D9A79AE765}" srcOrd="2" destOrd="0" presId="urn:microsoft.com/office/officeart/2005/8/layout/list1"/>
    <dgm:cxn modelId="{0264E9CF-125E-4281-9317-8B7A7D1A3D3E}" type="presParOf" srcId="{423C4A2F-0F5B-40D7-A63C-387A0D8EC61F}" destId="{09EE0E19-954A-4A7D-9DAF-A4B79DABCD2B}" srcOrd="3" destOrd="0" presId="urn:microsoft.com/office/officeart/2005/8/layout/list1"/>
    <dgm:cxn modelId="{F721E58B-142C-45BF-A49A-27206E51932E}" type="presParOf" srcId="{423C4A2F-0F5B-40D7-A63C-387A0D8EC61F}" destId="{049B4BA7-C1CA-4DC8-876F-DB9C6F5262FE}" srcOrd="4" destOrd="0" presId="urn:microsoft.com/office/officeart/2005/8/layout/list1"/>
    <dgm:cxn modelId="{FC440AD1-7C18-4AEA-B1C4-8A03EE8F5AC2}" type="presParOf" srcId="{049B4BA7-C1CA-4DC8-876F-DB9C6F5262FE}" destId="{2D6C0C98-D8F0-4C68-BBC9-3F54891C7113}" srcOrd="0" destOrd="0" presId="urn:microsoft.com/office/officeart/2005/8/layout/list1"/>
    <dgm:cxn modelId="{970EA809-BA68-4133-ACAE-679B3AE1B90C}" type="presParOf" srcId="{049B4BA7-C1CA-4DC8-876F-DB9C6F5262FE}" destId="{C0856CAC-18E7-4EA0-B9B0-AAA288EA61C0}" srcOrd="1" destOrd="0" presId="urn:microsoft.com/office/officeart/2005/8/layout/list1"/>
    <dgm:cxn modelId="{7CA6A609-430B-4FD6-B33E-F65B39F081D3}" type="presParOf" srcId="{423C4A2F-0F5B-40D7-A63C-387A0D8EC61F}" destId="{DB149C47-243C-4673-A36E-32F5EBE5C661}" srcOrd="5" destOrd="0" presId="urn:microsoft.com/office/officeart/2005/8/layout/list1"/>
    <dgm:cxn modelId="{39FE49F2-0205-4AC2-90E2-8B1836427822}" type="presParOf" srcId="{423C4A2F-0F5B-40D7-A63C-387A0D8EC61F}" destId="{8A50A61B-6EF2-428A-846A-3CC460776CC8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algn="r" defTabSz="91824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B4E96A56-830A-4B66-A76F-ECF35FFDB421}" type="datetime1">
              <a:rPr lang="tr-TR"/>
              <a:pPr>
                <a:defRPr/>
              </a:pPr>
              <a:t>13.01.2015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 bwMode="auto">
          <a:xfrm>
            <a:off x="0" y="9431124"/>
            <a:ext cx="2944813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31124"/>
            <a:ext cx="2946400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algn="r"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A0991CA-B4A7-4CC7-8EF4-B50C65FF95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6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algn="r" defTabSz="91824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DBB29387-B6D4-4D0C-8233-44E8CDA75079}" type="datetime1">
              <a:rPr lang="tr-TR"/>
              <a:pPr>
                <a:defRPr/>
              </a:pPr>
              <a:t>13.01.2015</a:t>
            </a:fld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566"/>
            <a:ext cx="5438774" cy="44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24"/>
            <a:ext cx="2944813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124"/>
            <a:ext cx="2946400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algn="r"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22BFC9E-13DB-455B-8B92-336AFB779B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041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BB29387-B6D4-4D0C-8233-44E8CDA75079}" type="datetime1">
              <a:rPr lang="tr-TR" smtClean="0"/>
              <a:pPr>
                <a:defRPr/>
              </a:pPr>
              <a:t>13.01.2015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FC9E-13DB-455B-8B92-336AFB779B3F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89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b.gov.tr/turkce/index.php?Sayfa=homepag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/>
          <p:nvPr/>
        </p:nvSpPr>
        <p:spPr>
          <a:xfrm>
            <a:off x="0" y="2698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15 Resim" descr="T.C. Çevre ve Şehircilik Bakanlığı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00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6 Resim" descr="Shotsrect90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88913"/>
            <a:ext cx="11525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0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9F31363F-363C-44B8-BB2E-0A489A69D470}" type="datetime1">
              <a:rPr lang="tr-TR" smtClean="0"/>
              <a:pPr>
                <a:defRPr/>
              </a:pPr>
              <a:t>13.01.2015</a:t>
            </a:fld>
            <a:endParaRPr lang="tr-TR" dirty="0"/>
          </a:p>
        </p:txBody>
      </p:sp>
      <p:sp>
        <p:nvSpPr>
          <p:cNvPr id="14" name="21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5" name="22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 b="1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035C-85CC-4040-A331-687DEB70EAF1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1E5F-0F37-4652-BF99-AA256A2B81F2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1DD5-36FC-419E-BD55-6B82CEB9D46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78C5-7AA7-43DB-8183-C72F6570F02B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77F3-90FC-44F2-8203-885F800169F0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C389-88EA-4D45-BAB3-5BD3EA3B678A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8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0441-7D1D-419C-9A20-51ECB870B473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536F-D373-415C-A03A-A66E9C4AC42C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CD22-7A63-4363-9955-BED2BF2A58E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4DF9-C2DC-4869-8953-C14BD8F0E79B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3A23EBB-0F09-4A91-BA26-82FB7BB84EA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6EFC1FB-AFDD-4F1E-BF74-90E6124491B2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13.01.2015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085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4D056D-0450-4AB1-AEFE-FBB4F007BDE1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3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10471550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3C2BD5E-973B-4C2D-BF22-255A1789F0F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62DDE21-3265-46DD-A04D-D460B436C4D4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13.01.2015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92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59D92D8-D663-4962-B992-33CAA406911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B4B402C-C177-4865-925E-616899C23B6E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13.01.2015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799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4D056D-0450-4AB1-AEFE-FBB4F007BD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96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13.01.2015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schemeClr val="bg1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867E2675-B64A-4D14-AE5C-EB086F87B35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C6E3638-E287-4C3B-9852-F49E482A24F5}" type="datetime1">
              <a:rPr lang="tr-TR" smtClean="0"/>
              <a:pPr>
                <a:defRPr/>
              </a:pPr>
              <a:t>13.01.2015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7034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A3B-2C45-4382-B9B3-35F613D162FF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FAE6-39C2-481A-B1FE-0CF836B91C25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2ED4-0FFB-45EE-B07C-6E3300D1985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F8E3-18D9-46D7-8465-A6F3143F2BD4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FB1C-DCB3-4CFE-948C-77A2921A92F9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4766-0FC7-4173-A5DD-89DEBF46F8B1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298C-5149-4F7F-BC1E-4C8A40ACC195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1D0E-841F-4D49-8A91-FBAB681F65F5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DB72-5D71-429A-91B9-77DB7D01AE1D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D347-6020-4D95-BD41-75628C05FF1E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3456-7D60-4D74-9883-710641043C34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0014-F9E2-4A7A-9677-4F515DB5605D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0474B5-DD96-4197-A6D3-6164D358E08D}" type="datetime1">
              <a:rPr lang="tr-TR" smtClean="0"/>
              <a:pPr>
                <a:defRPr/>
              </a:pPr>
              <a:t>13.01.2015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312320-7A05-46FB-93A2-25D942AE0C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91" r:id="rId2"/>
    <p:sldLayoutId id="2147488092" r:id="rId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76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B53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B53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B53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B5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AAA82E-799E-4F8E-9762-F1C2B2CBBBD9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13.01.2015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2A42BC-A4F9-46D2-9C75-9F2E8D5EFF30}" type="slidenum">
              <a:rPr lang="en-US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74" r:id="rId1"/>
    <p:sldLayoutId id="2147488075" r:id="rId2"/>
    <p:sldLayoutId id="2147488076" r:id="rId3"/>
    <p:sldLayoutId id="2147488077" r:id="rId4"/>
    <p:sldLayoutId id="2147488078" r:id="rId5"/>
    <p:sldLayoutId id="2147488079" r:id="rId6"/>
    <p:sldLayoutId id="2147488080" r:id="rId7"/>
    <p:sldLayoutId id="2147488081" r:id="rId8"/>
    <p:sldLayoutId id="2147488082" r:id="rId9"/>
    <p:sldLayoutId id="2147488083" r:id="rId10"/>
    <p:sldLayoutId id="2147488084" r:id="rId11"/>
    <p:sldLayoutId id="2147488086" r:id="rId12"/>
    <p:sldLayoutId id="2147488087" r:id="rId13"/>
    <p:sldLayoutId id="2147488088" r:id="rId14"/>
    <p:sldLayoutId id="2147488089" r:id="rId15"/>
    <p:sldLayoutId id="2147488090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Resim" descr="Shotsrect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332656"/>
            <a:ext cx="1480248" cy="1584176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00100" y="1484784"/>
            <a:ext cx="71438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latin typeface="Calibri" pitchFamily="34" charset="0"/>
              </a:rPr>
              <a:t>T.C.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dirty="0" smtClean="0">
                <a:latin typeface="Calibri" pitchFamily="34" charset="0"/>
              </a:rPr>
              <a:t>KOCAELİ VALİLİĞİ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0033CC"/>
                </a:solidFill>
                <a:latin typeface="Calibri" pitchFamily="34" charset="0"/>
              </a:rPr>
              <a:t>ÇEVRE VE ŞEHİRCİLİK İL MÜDÜRLÜĞÜ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dirty="0">
              <a:solidFill>
                <a:srgbClr val="7030A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1100" dirty="0" smtClean="0">
              <a:solidFill>
                <a:srgbClr val="EB6715"/>
              </a:solidFill>
              <a:latin typeface="Calibri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39552" y="3784467"/>
            <a:ext cx="8280920" cy="7571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ÇEVRE İZİN VE LİSANS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YÖNETMELİĞİ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79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2132856"/>
            <a:ext cx="7848872" cy="3541395"/>
          </a:xfrm>
          <a:prstGeom prst="roundRect">
            <a:avLst/>
          </a:prstGeom>
          <a:solidFill>
            <a:srgbClr val="F2850E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2200" dirty="0" smtClean="0"/>
          </a:p>
          <a:p>
            <a:pPr algn="ctr">
              <a:defRPr/>
            </a:pPr>
            <a:r>
              <a:rPr lang="tr-TR" sz="4000" dirty="0" smtClean="0"/>
              <a:t> I. AŞAMA</a:t>
            </a:r>
          </a:p>
          <a:p>
            <a:pPr algn="ctr">
              <a:defRPr/>
            </a:pPr>
            <a:endParaRPr lang="tr-TR" sz="4000" dirty="0" smtClean="0"/>
          </a:p>
          <a:p>
            <a:pPr algn="ctr">
              <a:defRPr/>
            </a:pPr>
            <a:r>
              <a:rPr lang="tr-TR" sz="4000" dirty="0" smtClean="0"/>
              <a:t>GEÇİCİ FAALİYET BELGESİNİN VERİLMESİ</a:t>
            </a:r>
          </a:p>
          <a:p>
            <a:pPr algn="ctr">
              <a:defRPr/>
            </a:pPr>
            <a:endParaRPr lang="tr-TR" sz="20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785938" y="404664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3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577142" y="3145506"/>
            <a:ext cx="2162188" cy="12699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YETKİLİ MERCİYE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800" kern="0" dirty="0" smtClean="0">
                <a:latin typeface="Calibri"/>
              </a:rPr>
              <a:t>GFB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BAŞVURUSUNUN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YAPILMASI</a:t>
            </a:r>
            <a:endParaRPr lang="tr-TR" sz="1800" kern="0" dirty="0">
              <a:latin typeface="Calibri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6357265" y="3145506"/>
            <a:ext cx="2820542" cy="1311724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>
                <a:solidFill>
                  <a:sysClr val="windowText" lastClr="000000"/>
                </a:solidFill>
              </a:rPr>
              <a:t>BAŞVURU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>
                <a:solidFill>
                  <a:sysClr val="windowText" lastClr="000000"/>
                </a:solidFill>
              </a:rPr>
              <a:t>UYGUN BULUNDU MU?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182685" y="996734"/>
            <a:ext cx="4001591" cy="1328157"/>
          </a:xfrm>
          <a:prstGeom prst="roundRect">
            <a:avLst>
              <a:gd name="adj" fmla="val 16667"/>
            </a:avLst>
          </a:prstGeom>
          <a:gradFill rotWithShape="1">
            <a:gsLst>
              <a:gs pos="19556">
                <a:srgbClr val="73F05F"/>
              </a:gs>
              <a:gs pos="62880">
                <a:srgbClr val="90D04E"/>
              </a:gs>
              <a:gs pos="0">
                <a:schemeClr val="accent5">
                  <a:lumMod val="40000"/>
                  <a:lumOff val="60000"/>
                </a:scheme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1800" kern="0" dirty="0" smtClean="0">
                <a:solidFill>
                  <a:sysClr val="windowText" lastClr="000000"/>
                </a:solidFill>
                <a:latin typeface="Calibri"/>
              </a:rPr>
              <a:t>SÜRECİN TAMAMLANMASI İÇİN </a:t>
            </a:r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2000" kern="0" dirty="0">
                <a:solidFill>
                  <a:srgbClr val="C00000"/>
                </a:solidFill>
                <a:latin typeface="Calibri"/>
              </a:rPr>
              <a:t>1 </a:t>
            </a: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YIL</a:t>
            </a:r>
            <a:r>
              <a:rPr lang="tr-TR" sz="1600" kern="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tr-TR" sz="1800" kern="0" dirty="0" smtClean="0">
                <a:solidFill>
                  <a:sysClr val="windowText" lastClr="000000"/>
                </a:solidFill>
                <a:latin typeface="Calibri"/>
              </a:rPr>
              <a:t>SÜRELİ</a:t>
            </a:r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G</a:t>
            </a:r>
            <a:r>
              <a:rPr lang="tr-TR" sz="2000" kern="0" dirty="0" smtClean="0">
                <a:solidFill>
                  <a:sysClr val="windowText" lastClr="000000"/>
                </a:solidFill>
                <a:latin typeface="Calibri"/>
              </a:rPr>
              <a:t>EÇİCİ </a:t>
            </a: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F</a:t>
            </a:r>
            <a:r>
              <a:rPr lang="tr-TR" sz="2000" kern="0" dirty="0" smtClean="0">
                <a:solidFill>
                  <a:sysClr val="windowText" lastClr="000000"/>
                </a:solidFill>
                <a:latin typeface="Calibri"/>
              </a:rPr>
              <a:t>AALİYET </a:t>
            </a: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B</a:t>
            </a:r>
            <a:r>
              <a:rPr lang="tr-TR" sz="2000" kern="0" dirty="0" smtClean="0">
                <a:solidFill>
                  <a:sysClr val="windowText" lastClr="000000"/>
                </a:solidFill>
                <a:latin typeface="Calibri"/>
              </a:rPr>
              <a:t>ELGESİ </a:t>
            </a:r>
            <a:endParaRPr lang="tr-TR" sz="2000" kern="0" dirty="0">
              <a:solidFill>
                <a:sysClr val="windowText" lastClr="000000"/>
              </a:solidFill>
              <a:latin typeface="Calibri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1800" kern="0" dirty="0" smtClean="0">
                <a:solidFill>
                  <a:sysClr val="windowText" lastClr="000000"/>
                </a:solidFill>
                <a:latin typeface="Calibri"/>
              </a:rPr>
              <a:t>DÜZENLENİR</a:t>
            </a:r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3807252" y="2490429"/>
            <a:ext cx="2519093" cy="2637157"/>
          </a:xfrm>
          <a:prstGeom prst="rightArrow">
            <a:avLst>
              <a:gd name="adj1" fmla="val 50000"/>
              <a:gd name="adj2" fmla="val 2699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600" dirty="0" smtClean="0">
              <a:solidFill>
                <a:srgbClr val="000000"/>
              </a:solidFill>
            </a:endParaRPr>
          </a:p>
          <a:p>
            <a:pPr lvl="0" algn="ctr"/>
            <a:endParaRPr lang="tr-TR" sz="1600" dirty="0">
              <a:solidFill>
                <a:srgbClr val="000000"/>
              </a:solidFill>
            </a:endParaRPr>
          </a:p>
          <a:p>
            <a:pPr lvl="0" algn="ctr"/>
            <a:endParaRPr lang="tr-TR" sz="1600" dirty="0" smtClean="0">
              <a:solidFill>
                <a:srgbClr val="000000"/>
              </a:solidFill>
            </a:endParaRPr>
          </a:p>
          <a:p>
            <a:pPr lvl="0" algn="ctr"/>
            <a:r>
              <a:rPr lang="tr-TR" sz="1600" dirty="0" smtClean="0">
                <a:solidFill>
                  <a:srgbClr val="000000"/>
                </a:solidFill>
              </a:rPr>
              <a:t>YETKİLİ </a:t>
            </a:r>
            <a:r>
              <a:rPr lang="tr-TR" sz="1600" dirty="0">
                <a:solidFill>
                  <a:srgbClr val="000000"/>
                </a:solidFill>
              </a:rPr>
              <a:t>MERCİİNİN DEĞERLENDİRME </a:t>
            </a:r>
            <a:r>
              <a:rPr lang="tr-TR" sz="1600" dirty="0" smtClean="0">
                <a:solidFill>
                  <a:srgbClr val="000000"/>
                </a:solidFill>
              </a:rPr>
              <a:t>SÜRECİ</a:t>
            </a:r>
          </a:p>
          <a:p>
            <a:pPr lvl="0" algn="ctr"/>
            <a:r>
              <a:rPr lang="tr-TR" sz="2800" dirty="0" smtClean="0">
                <a:solidFill>
                  <a:srgbClr val="000000"/>
                </a:solidFill>
              </a:rPr>
              <a:t>(30 GÜN)</a:t>
            </a:r>
            <a:endParaRPr lang="tr-TR" sz="2800" dirty="0">
              <a:solidFill>
                <a:srgbClr val="FF0000"/>
              </a:solidFill>
            </a:endParaRPr>
          </a:p>
          <a:p>
            <a:pPr algn="ctr"/>
            <a:endParaRPr lang="tr-TR" sz="2400" dirty="0" smtClean="0"/>
          </a:p>
          <a:p>
            <a:pPr algn="ctr"/>
            <a:endParaRPr lang="tr-TR" sz="2400" dirty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7407496" y="4457231"/>
            <a:ext cx="720080" cy="1351210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HAYIR</a:t>
            </a:r>
            <a:endParaRPr lang="tr-TR" sz="24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713984" y="5798285"/>
            <a:ext cx="2430016" cy="789529"/>
          </a:xfrm>
          <a:prstGeom prst="roundRect">
            <a:avLst/>
          </a:prstGeom>
          <a:solidFill>
            <a:srgbClr val="FF9933"/>
          </a:solidFill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EKSİKLİKLERİN BİLDİRİLMESİ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6" name="Sol Ok 15"/>
          <p:cNvSpPr/>
          <p:nvPr/>
        </p:nvSpPr>
        <p:spPr>
          <a:xfrm>
            <a:off x="3966564" y="5013176"/>
            <a:ext cx="2638901" cy="2055481"/>
          </a:xfrm>
          <a:prstGeom prst="leftArrow">
            <a:avLst>
              <a:gd name="adj1" fmla="val 69342"/>
              <a:gd name="adj2" fmla="val 24666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600" dirty="0">
                <a:solidFill>
                  <a:srgbClr val="000000"/>
                </a:solidFill>
              </a:rPr>
              <a:t>EKSİKLİKLER TAMAMLANARAK YETKİLİ MERCİYE GÖNDERİLİR</a:t>
            </a:r>
            <a:endParaRPr lang="tr-TR" sz="1600" dirty="0">
              <a:solidFill>
                <a:srgbClr val="FF0000"/>
              </a:solidFill>
            </a:endParaRPr>
          </a:p>
          <a:p>
            <a:pPr lvl="0" algn="ctr"/>
            <a:r>
              <a:rPr lang="tr-TR" sz="2800" dirty="0" smtClean="0">
                <a:solidFill>
                  <a:schemeClr val="tx1"/>
                </a:solidFill>
              </a:rPr>
              <a:t>(60 GÜN)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1773286" y="5406930"/>
            <a:ext cx="2056210" cy="1196774"/>
          </a:xfrm>
          <a:prstGeom prst="roundRect">
            <a:avLst/>
          </a:prstGeom>
          <a:solidFill>
            <a:srgbClr val="FF9933"/>
          </a:solidFill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BAŞVURUNUN YENİDEN DEĞERLENDİRİLMESİ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(20 GÜN)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21" name="Bükülü Ok 20"/>
          <p:cNvSpPr/>
          <p:nvPr/>
        </p:nvSpPr>
        <p:spPr>
          <a:xfrm rot="16200000">
            <a:off x="268634" y="5013133"/>
            <a:ext cx="1590528" cy="1543596"/>
          </a:xfrm>
          <a:prstGeom prst="ben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lvl="0" algn="ctr"/>
            <a:r>
              <a:rPr lang="tr-TR" sz="2400" dirty="0" smtClean="0">
                <a:solidFill>
                  <a:prstClr val="white"/>
                </a:solidFill>
              </a:rPr>
              <a:t>N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0" y="2957919"/>
            <a:ext cx="1403647" cy="2055257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BAŞVURU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UYGUN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BULUNDU </a:t>
            </a:r>
            <a:r>
              <a:rPr lang="tr-TR" sz="1200" kern="0" dirty="0">
                <a:solidFill>
                  <a:sysClr val="windowText" lastClr="000000"/>
                </a:solidFill>
              </a:rPr>
              <a:t>MU?</a:t>
            </a:r>
          </a:p>
        </p:txBody>
      </p:sp>
      <p:sp>
        <p:nvSpPr>
          <p:cNvPr id="24" name="12 Bükülü Ok"/>
          <p:cNvSpPr/>
          <p:nvPr/>
        </p:nvSpPr>
        <p:spPr>
          <a:xfrm>
            <a:off x="827584" y="1394833"/>
            <a:ext cx="1374920" cy="1860115"/>
          </a:xfrm>
          <a:prstGeom prst="bentArrow">
            <a:avLst>
              <a:gd name="adj1" fmla="val 39894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+mn-lt"/>
              </a:rPr>
              <a:t>EVET</a:t>
            </a:r>
          </a:p>
        </p:txBody>
      </p:sp>
      <p:sp>
        <p:nvSpPr>
          <p:cNvPr id="27" name="12 Bükülü Ok"/>
          <p:cNvSpPr/>
          <p:nvPr/>
        </p:nvSpPr>
        <p:spPr>
          <a:xfrm flipH="1">
            <a:off x="6588224" y="1394831"/>
            <a:ext cx="1327227" cy="1708409"/>
          </a:xfrm>
          <a:prstGeom prst="bentArrow">
            <a:avLst>
              <a:gd name="adj1" fmla="val 35326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b" anchorCtr="0"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EVET</a:t>
            </a:r>
          </a:p>
        </p:txBody>
      </p:sp>
      <p:sp>
        <p:nvSpPr>
          <p:cNvPr id="29" name="12 Bükülü Ok"/>
          <p:cNvSpPr/>
          <p:nvPr/>
        </p:nvSpPr>
        <p:spPr>
          <a:xfrm>
            <a:off x="108751" y="116632"/>
            <a:ext cx="2073934" cy="3138316"/>
          </a:xfrm>
          <a:prstGeom prst="bentArrow">
            <a:avLst>
              <a:gd name="adj1" fmla="val 24296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prstClr val="white"/>
                </a:solidFill>
                <a:latin typeface="+mn-lt"/>
              </a:rPr>
              <a:t>HAYIR</a:t>
            </a:r>
            <a:endParaRPr lang="tr-TR" sz="2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2202504" y="116632"/>
            <a:ext cx="3261692" cy="7920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/>
              </a:rPr>
              <a:t>BAŞVURU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/>
              </a:rPr>
              <a:t>REDDEDİLİR</a:t>
            </a:r>
            <a:endParaRPr lang="tr-TR" sz="2400" kern="0" dirty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0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4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22" name="1 Başlık"/>
          <p:cNvSpPr txBox="1">
            <a:spLocks/>
          </p:cNvSpPr>
          <p:nvPr/>
        </p:nvSpPr>
        <p:spPr>
          <a:xfrm>
            <a:off x="1907705" y="457003"/>
            <a:ext cx="5328592" cy="9557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rgbClr val="0F6FC6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ESKİ VE YENİ GFB ALMA SÜREÇLERİ</a:t>
            </a:r>
            <a:endParaRPr lang="tr-TR" sz="28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12575"/>
              </p:ext>
            </p:extLst>
          </p:nvPr>
        </p:nvGraphicFramePr>
        <p:xfrm>
          <a:off x="1712496" y="1844824"/>
          <a:ext cx="537978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24"/>
                <a:gridCol w="1972587"/>
                <a:gridCol w="1524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UYGULAMA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ESKİ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YÖNETMELİK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YENİ YÖNETMELİK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YETKİLİ MERCİİNİN İLK DEĞERLENDİRME SÜRECİ</a:t>
                      </a:r>
                    </a:p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 GÜN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 GÜN</a:t>
                      </a:r>
                    </a:p>
                    <a:p>
                      <a:endParaRPr lang="tr-TR" sz="1600" dirty="0" smtClean="0"/>
                    </a:p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BAŞVURUNUN UYGUN BULUNMAMASI DURUMUNDA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BAŞVURU İPTAL EDİLEREK</a:t>
                      </a:r>
                      <a:r>
                        <a:rPr lang="tr-TR" sz="1600" baseline="0" dirty="0" smtClean="0"/>
                        <a:t> İADE EDİLİR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EKSİKLİK BİLDİRİMİ YAPILIR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EKSİKLİKLERİN TAMAMLANMA SÜRESİ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BELİRLENMEMİŞ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60 GÜN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BAŞVURUNUN YENİDEN DEĞERLENDİRİLMESİ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 GÜN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 GÜN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1844824"/>
            <a:ext cx="7848872" cy="4597003"/>
          </a:xfrm>
          <a:prstGeom prst="roundRect">
            <a:avLst/>
          </a:prstGeom>
          <a:solidFill>
            <a:srgbClr val="CCFFCC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dirty="0" smtClean="0"/>
              <a:t>GEÇİCİ FAALİYET BELGESİ SÜRECİNE EKSİKLİK BİLDİRİMİ EKLENMESİ ile</a:t>
            </a:r>
          </a:p>
          <a:p>
            <a:pPr algn="ctr">
              <a:defRPr/>
            </a:pPr>
            <a:endParaRPr lang="tr-TR" sz="2800" dirty="0" smtClean="0"/>
          </a:p>
          <a:p>
            <a:pPr marL="342900" indent="-342900">
              <a:buFontTx/>
              <a:buChar char="-"/>
              <a:defRPr/>
            </a:pPr>
            <a:r>
              <a:rPr lang="tr-TR" sz="2000" dirty="0" smtClean="0"/>
              <a:t>Kabul edilen dosyaların tekrar sisteme yüklenilmesinin önüne geçilmiş olup inceleme süreci kısaltılmıştır.</a:t>
            </a:r>
          </a:p>
          <a:p>
            <a:pPr marL="342900" indent="-342900">
              <a:buFontTx/>
              <a:buChar char="-"/>
              <a:defRPr/>
            </a:pPr>
            <a:endParaRPr lang="tr-TR" sz="2000" dirty="0" smtClean="0"/>
          </a:p>
          <a:p>
            <a:pPr marL="342900" indent="-342900">
              <a:buFontTx/>
              <a:buChar char="-"/>
              <a:defRPr/>
            </a:pPr>
            <a:r>
              <a:rPr lang="tr-TR" sz="2000" dirty="0" smtClean="0"/>
              <a:t>Eksikliklerin giderilmesi amacıyla süre konulması firmaların başvuru sürecini tamamlamasını hızlandırmıştır.</a:t>
            </a:r>
          </a:p>
          <a:p>
            <a:pPr marL="342900" indent="-342900">
              <a:buFontTx/>
              <a:buChar char="-"/>
              <a:defRPr/>
            </a:pPr>
            <a:endParaRPr lang="tr-TR" sz="2000" dirty="0" smtClean="0"/>
          </a:p>
          <a:p>
            <a:pPr marL="342900" indent="-342900">
              <a:buFontTx/>
              <a:buChar char="-"/>
              <a:defRPr/>
            </a:pPr>
            <a:r>
              <a:rPr lang="tr-TR" sz="2000" dirty="0" smtClean="0"/>
              <a:t>GFB Başvurularının sınırlandırılması ile kabul edilemeyecek başvuruların veya boş evrak yüklenerek yapılan başvuruların önüne geçilmesini sağlamıştır.</a:t>
            </a:r>
            <a:endParaRPr lang="tr-TR" sz="20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785938" y="404664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2"/>
          <p:cNvSpPr txBox="1">
            <a:spLocks noChangeArrowheads="1"/>
          </p:cNvSpPr>
          <p:nvPr/>
        </p:nvSpPr>
        <p:spPr bwMode="auto">
          <a:xfrm>
            <a:off x="1002030" y="1340485"/>
            <a:ext cx="7098665" cy="4286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</a:rPr>
              <a:t>ORTAK BELGELER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636240435"/>
              </p:ext>
            </p:extLst>
          </p:nvPr>
        </p:nvGraphicFramePr>
        <p:xfrm>
          <a:off x="595859" y="1916832"/>
          <a:ext cx="6624955" cy="446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Başlık"/>
          <p:cNvSpPr txBox="1">
            <a:spLocks/>
          </p:cNvSpPr>
          <p:nvPr/>
        </p:nvSpPr>
        <p:spPr>
          <a:xfrm>
            <a:off x="1763395" y="260350"/>
            <a:ext cx="5472430" cy="8642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Ek-3B GEÇİCİ FAALİYET BELGESİ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BAŞVURU FORMU EKLERİ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6553200" y="6520180"/>
            <a:ext cx="2134235" cy="338455"/>
          </a:xfrm>
        </p:spPr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580112" y="1844824"/>
            <a:ext cx="3384376" cy="2862322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tr-TR" sz="2000" dirty="0"/>
              <a:t>ÇIKARILAN BELGELER</a:t>
            </a:r>
          </a:p>
          <a:p>
            <a:endParaRPr lang="tr-TR" sz="2000" dirty="0"/>
          </a:p>
          <a:p>
            <a:r>
              <a:rPr lang="tr-TR" sz="2000" dirty="0"/>
              <a:t>* - Yapı kullanma izin belgesi </a:t>
            </a:r>
          </a:p>
          <a:p>
            <a:r>
              <a:rPr lang="tr-TR" sz="2000" dirty="0"/>
              <a:t>    -Taahhütname,</a:t>
            </a:r>
          </a:p>
          <a:p>
            <a:endParaRPr lang="tr-TR" sz="2000" dirty="0"/>
          </a:p>
          <a:p>
            <a:r>
              <a:rPr lang="tr-TR" sz="2000" dirty="0"/>
              <a:t>* İşletme Belgesi veya İşletme Belgesinden muaf olduğuna dair belge</a:t>
            </a:r>
          </a:p>
        </p:txBody>
      </p:sp>
      <p:sp>
        <p:nvSpPr>
          <p:cNvPr id="6" name="Down Arrow 5"/>
          <p:cNvSpPr/>
          <p:nvPr/>
        </p:nvSpPr>
        <p:spPr>
          <a:xfrm>
            <a:off x="7020272" y="4707146"/>
            <a:ext cx="484632" cy="66607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5724128" y="5589240"/>
            <a:ext cx="3384376" cy="1015663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tr-TR" sz="2000" dirty="0" smtClean="0"/>
              <a:t>BAŞVURU SAYISI VE GFB ALAN TESİS SAYISI ARTMIŞTIR.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70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2329" y="2132856"/>
            <a:ext cx="7848872" cy="3541395"/>
          </a:xfrm>
          <a:prstGeom prst="roundRect">
            <a:avLst/>
          </a:prstGeom>
          <a:solidFill>
            <a:srgbClr val="F2850E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2200" dirty="0" smtClean="0"/>
          </a:p>
          <a:p>
            <a:pPr algn="ctr">
              <a:defRPr/>
            </a:pPr>
            <a:r>
              <a:rPr lang="tr-TR" sz="4000" dirty="0" smtClean="0"/>
              <a:t> II. AŞAMA</a:t>
            </a:r>
          </a:p>
          <a:p>
            <a:pPr algn="ctr">
              <a:defRPr/>
            </a:pPr>
            <a:endParaRPr lang="tr-TR" sz="4000" dirty="0" smtClean="0"/>
          </a:p>
          <a:p>
            <a:pPr algn="ctr">
              <a:defRPr/>
            </a:pPr>
            <a:r>
              <a:rPr lang="tr-TR" sz="4000" dirty="0" smtClean="0"/>
              <a:t>ÇEVRE İZİN VE LİSANS SÜRECİNİN TAMAMLANMASI</a:t>
            </a:r>
          </a:p>
          <a:p>
            <a:pPr algn="ctr">
              <a:defRPr/>
            </a:pPr>
            <a:endParaRPr lang="tr-TR" sz="2000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811586" y="408237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403647" y="3145506"/>
            <a:ext cx="2335683" cy="150763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800" kern="0" dirty="0"/>
              <a:t>GFB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/>
              <a:t>ALMIŞ OLAN TESİS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/>
              <a:t>6 AY İÇERİSİNDE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/>
              <a:t>BAŞVURUDA BULUNUR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6357265" y="3145506"/>
            <a:ext cx="2820542" cy="1311724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>
                <a:solidFill>
                  <a:sysClr val="windowText" lastClr="000000"/>
                </a:solidFill>
              </a:rPr>
              <a:t>BAŞVURU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>
                <a:solidFill>
                  <a:sysClr val="windowText" lastClr="000000"/>
                </a:solidFill>
              </a:rPr>
              <a:t>UYGUN BULUNDU MU?</a:t>
            </a:r>
          </a:p>
        </p:txBody>
      </p:sp>
      <p:sp>
        <p:nvSpPr>
          <p:cNvPr id="13" name="Sağ Ok 12"/>
          <p:cNvSpPr/>
          <p:nvPr/>
        </p:nvSpPr>
        <p:spPr>
          <a:xfrm>
            <a:off x="3807252" y="2520035"/>
            <a:ext cx="2519093" cy="2637157"/>
          </a:xfrm>
          <a:prstGeom prst="rightArrow">
            <a:avLst>
              <a:gd name="adj1" fmla="val 50000"/>
              <a:gd name="adj2" fmla="val 2699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600" dirty="0" smtClean="0">
              <a:solidFill>
                <a:srgbClr val="000000"/>
              </a:solidFill>
            </a:endParaRPr>
          </a:p>
          <a:p>
            <a:pPr lvl="0" algn="ctr"/>
            <a:endParaRPr lang="tr-TR" sz="1600" dirty="0">
              <a:solidFill>
                <a:srgbClr val="000000"/>
              </a:solidFill>
            </a:endParaRPr>
          </a:p>
          <a:p>
            <a:pPr lvl="0" algn="ctr"/>
            <a:endParaRPr lang="tr-TR" sz="1600" dirty="0" smtClean="0">
              <a:solidFill>
                <a:srgbClr val="000000"/>
              </a:solidFill>
            </a:endParaRPr>
          </a:p>
          <a:p>
            <a:pPr lvl="0" algn="ctr"/>
            <a:r>
              <a:rPr lang="tr-TR" sz="1600" dirty="0" smtClean="0">
                <a:solidFill>
                  <a:srgbClr val="000000"/>
                </a:solidFill>
              </a:rPr>
              <a:t>YETKİLİ </a:t>
            </a:r>
            <a:r>
              <a:rPr lang="tr-TR" sz="1600" dirty="0">
                <a:solidFill>
                  <a:srgbClr val="000000"/>
                </a:solidFill>
              </a:rPr>
              <a:t>MERCİİNİN DEĞERLENDİRME </a:t>
            </a:r>
            <a:r>
              <a:rPr lang="tr-TR" sz="1600" dirty="0" smtClean="0">
                <a:solidFill>
                  <a:srgbClr val="000000"/>
                </a:solidFill>
              </a:rPr>
              <a:t>SÜRECİ</a:t>
            </a:r>
          </a:p>
          <a:p>
            <a:pPr lvl="0" algn="ctr"/>
            <a:r>
              <a:rPr lang="tr-TR" sz="2800" dirty="0" smtClean="0">
                <a:solidFill>
                  <a:srgbClr val="000000"/>
                </a:solidFill>
              </a:rPr>
              <a:t>(60 GÜN)</a:t>
            </a:r>
            <a:endParaRPr lang="tr-TR" sz="2800" dirty="0">
              <a:solidFill>
                <a:srgbClr val="FF0000"/>
              </a:solidFill>
            </a:endParaRPr>
          </a:p>
          <a:p>
            <a:pPr algn="ctr"/>
            <a:endParaRPr lang="tr-TR" sz="2400" dirty="0" smtClean="0"/>
          </a:p>
          <a:p>
            <a:pPr algn="ctr"/>
            <a:endParaRPr lang="tr-TR" sz="2400" dirty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7407496" y="4457231"/>
            <a:ext cx="720080" cy="1351210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HAYIR</a:t>
            </a:r>
            <a:endParaRPr lang="tr-TR" sz="24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713984" y="5798285"/>
            <a:ext cx="2430016" cy="789529"/>
          </a:xfrm>
          <a:prstGeom prst="roundRect">
            <a:avLst/>
          </a:prstGeom>
          <a:solidFill>
            <a:srgbClr val="FF9933"/>
          </a:solidFill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EKSİKLİKLERİN BİLDİRİLMESİ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6" name="Sol Ok 15"/>
          <p:cNvSpPr/>
          <p:nvPr/>
        </p:nvSpPr>
        <p:spPr>
          <a:xfrm>
            <a:off x="3966564" y="5013176"/>
            <a:ext cx="2638901" cy="2055481"/>
          </a:xfrm>
          <a:prstGeom prst="leftArrow">
            <a:avLst>
              <a:gd name="adj1" fmla="val 69342"/>
              <a:gd name="adj2" fmla="val 24666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600" dirty="0">
                <a:solidFill>
                  <a:srgbClr val="000000"/>
                </a:solidFill>
              </a:rPr>
              <a:t>EKSİKLİKLER TAMAMLANARAK YETKİLİ MERCİYE GÖNDERİLİR</a:t>
            </a:r>
            <a:endParaRPr lang="tr-TR" sz="1600" dirty="0">
              <a:solidFill>
                <a:srgbClr val="FF0000"/>
              </a:solidFill>
            </a:endParaRPr>
          </a:p>
          <a:p>
            <a:pPr lvl="0" algn="ctr"/>
            <a:r>
              <a:rPr lang="tr-TR" sz="2800" dirty="0" smtClean="0">
                <a:solidFill>
                  <a:schemeClr val="tx1"/>
                </a:solidFill>
              </a:rPr>
              <a:t>(90 GÜN)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1773286" y="5406930"/>
            <a:ext cx="2056210" cy="1196774"/>
          </a:xfrm>
          <a:prstGeom prst="roundRect">
            <a:avLst/>
          </a:prstGeom>
          <a:solidFill>
            <a:srgbClr val="FF9933"/>
          </a:solidFill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BAŞVURUNUN YENİDEN DEĞERLENDİRİLMESİ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(30 GÜN)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21" name="Bükülü Ok 20"/>
          <p:cNvSpPr/>
          <p:nvPr/>
        </p:nvSpPr>
        <p:spPr>
          <a:xfrm rot="16200000">
            <a:off x="268634" y="5013133"/>
            <a:ext cx="1590528" cy="1543596"/>
          </a:xfrm>
          <a:prstGeom prst="ben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lvl="0" algn="ctr"/>
            <a:r>
              <a:rPr lang="tr-TR" sz="2400" dirty="0" smtClean="0">
                <a:solidFill>
                  <a:prstClr val="white"/>
                </a:solidFill>
              </a:rPr>
              <a:t>N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0" y="2957919"/>
            <a:ext cx="1403647" cy="2055257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BAŞVURU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UYGUN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BULUNDU </a:t>
            </a:r>
            <a:r>
              <a:rPr lang="tr-TR" sz="1200" kern="0" dirty="0">
                <a:solidFill>
                  <a:sysClr val="windowText" lastClr="000000"/>
                </a:solidFill>
              </a:rPr>
              <a:t>MU?</a:t>
            </a:r>
          </a:p>
        </p:txBody>
      </p:sp>
      <p:sp>
        <p:nvSpPr>
          <p:cNvPr id="24" name="12 Bükülü Ok"/>
          <p:cNvSpPr/>
          <p:nvPr/>
        </p:nvSpPr>
        <p:spPr>
          <a:xfrm>
            <a:off x="827584" y="1394833"/>
            <a:ext cx="1374920" cy="1860115"/>
          </a:xfrm>
          <a:prstGeom prst="bentArrow">
            <a:avLst>
              <a:gd name="adj1" fmla="val 39894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+mn-lt"/>
              </a:rPr>
              <a:t>EVET</a:t>
            </a:r>
          </a:p>
        </p:txBody>
      </p:sp>
      <p:sp>
        <p:nvSpPr>
          <p:cNvPr id="27" name="12 Bükülü Ok"/>
          <p:cNvSpPr/>
          <p:nvPr/>
        </p:nvSpPr>
        <p:spPr>
          <a:xfrm flipH="1">
            <a:off x="6588224" y="1394831"/>
            <a:ext cx="1327227" cy="1708409"/>
          </a:xfrm>
          <a:prstGeom prst="bentArrow">
            <a:avLst>
              <a:gd name="adj1" fmla="val 35326"/>
              <a:gd name="adj2" fmla="val 25000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b" anchorCtr="0"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EVET</a:t>
            </a:r>
          </a:p>
        </p:txBody>
      </p:sp>
      <p:sp>
        <p:nvSpPr>
          <p:cNvPr id="29" name="12 Bükülü Ok"/>
          <p:cNvSpPr/>
          <p:nvPr/>
        </p:nvSpPr>
        <p:spPr>
          <a:xfrm>
            <a:off x="108751" y="116632"/>
            <a:ext cx="2073934" cy="3138316"/>
          </a:xfrm>
          <a:prstGeom prst="bentArrow">
            <a:avLst>
              <a:gd name="adj1" fmla="val 24296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prstClr val="white"/>
                </a:solidFill>
                <a:latin typeface="+mn-lt"/>
              </a:rPr>
              <a:t>HAYIR</a:t>
            </a:r>
            <a:endParaRPr lang="tr-TR" sz="2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2606452" y="116632"/>
            <a:ext cx="3261692" cy="7920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400" kern="0" dirty="0">
                <a:solidFill>
                  <a:sysClr val="window" lastClr="FFFFFF"/>
                </a:solidFill>
                <a:latin typeface="Calibri"/>
              </a:rPr>
              <a:t>GFB İPTAL EDİLİR</a:t>
            </a:r>
          </a:p>
        </p:txBody>
      </p:sp>
      <p:pic>
        <p:nvPicPr>
          <p:cNvPr id="19" name="Picture 2" descr="Picture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1023068"/>
            <a:ext cx="2952328" cy="175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5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4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17</a:t>
            </a:fld>
            <a:endParaRPr lang="tr-TR"/>
          </a:p>
        </p:txBody>
      </p:sp>
      <p:sp>
        <p:nvSpPr>
          <p:cNvPr id="22" name="1 Başlık"/>
          <p:cNvSpPr txBox="1">
            <a:spLocks/>
          </p:cNvSpPr>
          <p:nvPr/>
        </p:nvSpPr>
        <p:spPr>
          <a:xfrm>
            <a:off x="1907705" y="457003"/>
            <a:ext cx="5328592" cy="10277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rgbClr val="0F6FC6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ESKİ VE YENİ İZİN/LİSANS ALMA SÜREÇLERİ</a:t>
            </a:r>
            <a:endParaRPr lang="tr-TR" sz="28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54691"/>
              </p:ext>
            </p:extLst>
          </p:nvPr>
        </p:nvGraphicFramePr>
        <p:xfrm>
          <a:off x="1712496" y="1844824"/>
          <a:ext cx="5379783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924"/>
                <a:gridCol w="1972587"/>
                <a:gridCol w="1524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UYGULAMA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ESKİ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YÖNETMELİK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YENİ YÖNETMELİK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YETKİLİ MERCİİNİN İLK DEĞERLENDİRME SÜRECİ</a:t>
                      </a:r>
                    </a:p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80 GÜN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60 GÜN</a:t>
                      </a:r>
                    </a:p>
                    <a:p>
                      <a:endParaRPr lang="tr-TR" sz="1600" dirty="0" smtClean="0"/>
                    </a:p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EKSİKLİKLERİN TAMAMLANMA SÜRESİ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80 GÜN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90 GÜN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BAŞVURUNUN YENİDEN DEĞERLENDİRİLMESİ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 GÜN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 GÜN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1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1844824"/>
            <a:ext cx="8532440" cy="3847862"/>
          </a:xfrm>
          <a:prstGeom prst="roundRect">
            <a:avLst/>
          </a:prstGeom>
          <a:solidFill>
            <a:srgbClr val="CCFFCC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 smtClean="0"/>
              <a:t>İZİN VE LİSANS İLK İNCELEME SÜRESİNİN KISALTILMASI İLE</a:t>
            </a:r>
          </a:p>
          <a:p>
            <a:pPr algn="ctr">
              <a:defRPr/>
            </a:pPr>
            <a:endParaRPr lang="tr-TR" sz="2800" dirty="0" smtClean="0"/>
          </a:p>
          <a:p>
            <a:pPr marL="342900" indent="-342900">
              <a:buFontTx/>
              <a:buChar char="-"/>
              <a:defRPr/>
            </a:pPr>
            <a:r>
              <a:rPr lang="tr-TR" sz="2000" dirty="0" smtClean="0"/>
              <a:t>İnceleme süreci hızlandırılmış ve firmalara eksikliklerini gidermesi için daha fazla zaman ayrılmıştır.</a:t>
            </a:r>
          </a:p>
          <a:p>
            <a:pPr>
              <a:defRPr/>
            </a:pPr>
            <a:endParaRPr lang="tr-TR" sz="2400" dirty="0" smtClean="0"/>
          </a:p>
          <a:p>
            <a:pPr algn="ctr">
              <a:defRPr/>
            </a:pPr>
            <a:r>
              <a:rPr lang="tr-TR" sz="2400" dirty="0" smtClean="0"/>
              <a:t>İZİN </a:t>
            </a:r>
            <a:r>
              <a:rPr lang="tr-TR" sz="2400" dirty="0"/>
              <a:t>VE LİSANS </a:t>
            </a:r>
            <a:r>
              <a:rPr lang="tr-TR" sz="2400" dirty="0" smtClean="0"/>
              <a:t>İKİNCİ </a:t>
            </a:r>
            <a:r>
              <a:rPr lang="tr-TR" sz="2400" dirty="0"/>
              <a:t>İNCELEME SÜRESİNİN </a:t>
            </a:r>
            <a:r>
              <a:rPr lang="tr-TR" sz="2400" dirty="0" smtClean="0"/>
              <a:t>UZATILMASI  İLE</a:t>
            </a:r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r>
              <a:rPr lang="tr-TR" sz="2000" dirty="0" smtClean="0"/>
              <a:t>-   Ek belge ile istenilen eksikliklerin giderilebilmesi için firmalara daha fazla zaman kazandırılmış olunmaktadır.</a:t>
            </a:r>
            <a:endParaRPr lang="tr-TR" sz="2000" dirty="0"/>
          </a:p>
          <a:p>
            <a:pPr>
              <a:defRPr/>
            </a:pPr>
            <a:endParaRPr lang="tr-TR" sz="2000" dirty="0" smtClean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785938" y="404664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555026680"/>
              </p:ext>
            </p:extLst>
          </p:nvPr>
        </p:nvGraphicFramePr>
        <p:xfrm>
          <a:off x="595859" y="1916832"/>
          <a:ext cx="6624955" cy="446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Başlık"/>
          <p:cNvSpPr txBox="1">
            <a:spLocks/>
          </p:cNvSpPr>
          <p:nvPr/>
        </p:nvSpPr>
        <p:spPr>
          <a:xfrm>
            <a:off x="1763395" y="260350"/>
            <a:ext cx="5472430" cy="8642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EMİSYON KONULU ÇEVRE İZNİ İÇİN SİSTEME YÜKLENEN BELGELER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6553200" y="6520180"/>
            <a:ext cx="2134235" cy="338455"/>
          </a:xfrm>
        </p:spPr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6012160" y="2204864"/>
            <a:ext cx="2680876" cy="3170099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tr-TR" sz="2000" dirty="0"/>
              <a:t>Sanayi Kaynaklı Hava Kirliliğinin Kontrolü Yönetmeliğinde Değişiklik Yapılmasına Dair </a:t>
            </a:r>
            <a:r>
              <a:rPr lang="tr-TR" sz="2000" dirty="0" smtClean="0"/>
              <a:t>Yönetmelik ile VALİLİK TESPİT RAPORU kaldırılmıştır.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723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4"/>
          <p:cNvSpPr/>
          <p:nvPr/>
        </p:nvSpPr>
        <p:spPr>
          <a:xfrm>
            <a:off x="1602072" y="4005064"/>
            <a:ext cx="6282296" cy="2088232"/>
          </a:xfrm>
          <a:prstGeom prst="roundRect">
            <a:avLst/>
          </a:prstGeom>
          <a:solidFill>
            <a:srgbClr val="C7E7A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7150" tIns="57150" rIns="57150" bIns="57150" spcCol="1270" anchor="ctr"/>
          <a:lstStyle/>
          <a:p>
            <a:pPr algn="just">
              <a:defRPr/>
            </a:pPr>
            <a:r>
              <a:rPr lang="tr-TR" sz="2000" u="sng" dirty="0" smtClean="0">
                <a:solidFill>
                  <a:srgbClr val="FF0000"/>
                </a:solidFill>
              </a:rPr>
              <a:t>10.09.2014</a:t>
            </a:r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</a:rPr>
              <a:t> TARİHLİ VE 29115 SAYILI RESMİ GAZETE’DE YAYIMLANMIŞ OLUP; </a:t>
            </a:r>
            <a:r>
              <a:rPr lang="tr-TR" sz="2000" u="sng" dirty="0" smtClean="0">
                <a:solidFill>
                  <a:srgbClr val="FF0000"/>
                </a:solidFill>
              </a:rPr>
              <a:t>01.11.2014</a:t>
            </a:r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</a:rPr>
              <a:t> TARİHİNDE YÜRÜRLÜĞE GİRMİŞTİR.</a:t>
            </a:r>
            <a:endParaRPr lang="tr-TR" sz="20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1043608" y="1556792"/>
            <a:ext cx="7128792" cy="2140550"/>
            <a:chOff x="2898052" y="468638"/>
            <a:chExt cx="1883733" cy="39930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Yuvarlatılmış Dikdörtgen 19"/>
            <p:cNvSpPr/>
            <p:nvPr/>
          </p:nvSpPr>
          <p:spPr>
            <a:xfrm>
              <a:off x="2898052" y="468638"/>
              <a:ext cx="1883733" cy="399306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Yuvarlatılmış Dikdörtgen 4"/>
            <p:cNvSpPr/>
            <p:nvPr/>
          </p:nvSpPr>
          <p:spPr>
            <a:xfrm>
              <a:off x="2990008" y="560594"/>
              <a:ext cx="1699821" cy="380915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kern="1200" dirty="0" smtClean="0"/>
                <a:t>ÇEVRE İZİN VE LİSANS YÖNETMELİĞİ</a:t>
              </a:r>
              <a:endParaRPr lang="tr-TR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edgm.jpg"/>
          <p:cNvPicPr/>
          <p:nvPr/>
        </p:nvPicPr>
        <p:blipFill>
          <a:blip r:embed="rId3" cstate="print"/>
          <a:srcRect t="21875" b="6250"/>
          <a:stretch>
            <a:fillRect/>
          </a:stretch>
        </p:blipFill>
        <p:spPr bwMode="auto">
          <a:xfrm>
            <a:off x="3491880" y="836712"/>
            <a:ext cx="205172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24 Metin kutusu"/>
          <p:cNvSpPr txBox="1">
            <a:spLocks noChangeArrowheads="1"/>
          </p:cNvSpPr>
          <p:nvPr/>
        </p:nvSpPr>
        <p:spPr bwMode="auto">
          <a:xfrm>
            <a:off x="1619672" y="4869160"/>
            <a:ext cx="6587703" cy="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600" dirty="0"/>
              <a:t>İLGİNİZ İÇİN TEŞEKKÜR EDERİM.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Dikdörtgen"/>
          <p:cNvSpPr>
            <a:spLocks noChangeArrowheads="1"/>
          </p:cNvSpPr>
          <p:nvPr/>
        </p:nvSpPr>
        <p:spPr bwMode="auto">
          <a:xfrm>
            <a:off x="3995738" y="2133600"/>
            <a:ext cx="453707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0">
                <a:cs typeface="Arial" charset="0"/>
              </a:rPr>
              <a:t>Çevreye kirletici etkisi olan tüm sanayi tesislerinin </a:t>
            </a:r>
            <a:r>
              <a:rPr lang="tr-TR" sz="2000" b="0">
                <a:solidFill>
                  <a:srgbClr val="C00000"/>
                </a:solidFill>
                <a:cs typeface="Arial" charset="0"/>
              </a:rPr>
              <a:t>Çevre İzin ve Lisans başvurularının </a:t>
            </a:r>
            <a:r>
              <a:rPr lang="tr-TR" sz="2000" b="0">
                <a:cs typeface="Arial" charset="0"/>
              </a:rPr>
              <a:t>bütüncül bir yaklaşımla, </a:t>
            </a:r>
            <a:r>
              <a:rPr lang="tr-TR" sz="2000" b="0">
                <a:solidFill>
                  <a:srgbClr val="C00000"/>
                </a:solidFill>
                <a:cs typeface="Arial" charset="0"/>
              </a:rPr>
              <a:t>internet üzerinden, </a:t>
            </a:r>
            <a:r>
              <a:rPr lang="tr-TR" sz="2000" b="0">
                <a:cs typeface="Arial" charset="0"/>
              </a:rPr>
              <a:t>hızlı, doğru, akıcı, şeffaf ve kolay bir şekilde yapılabilmesi için tasarlanmış bir yeni bir izin sistemidir.</a:t>
            </a:r>
            <a:r>
              <a:rPr lang="tr-TR" sz="2000" b="0">
                <a:solidFill>
                  <a:srgbClr val="00B050"/>
                </a:solidFill>
                <a:cs typeface="Arial" charset="0"/>
              </a:rPr>
              <a:t> </a:t>
            </a:r>
          </a:p>
        </p:txBody>
      </p:sp>
      <p:pic>
        <p:nvPicPr>
          <p:cNvPr id="4" name="3 Resim" descr="cedgm.jpg"/>
          <p:cNvPicPr/>
          <p:nvPr/>
        </p:nvPicPr>
        <p:blipFill>
          <a:blip r:embed="rId2" cstate="print"/>
          <a:srcRect t="21875" b="6250"/>
          <a:stretch>
            <a:fillRect/>
          </a:stretch>
        </p:blipFill>
        <p:spPr bwMode="auto">
          <a:xfrm>
            <a:off x="467544" y="1628800"/>
            <a:ext cx="302433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1907704" y="260648"/>
            <a:ext cx="50405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Arial" charset="0"/>
              </a:rPr>
              <a:t>Çevrimiçi Çevre İzinleri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7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500188" y="285750"/>
            <a:ext cx="70008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kern="0" dirty="0" smtClean="0">
                <a:solidFill>
                  <a:sysClr val="windowText" lastClr="000000"/>
                </a:solidFill>
                <a:latin typeface="Calibri"/>
              </a:rPr>
              <a:t>ÖNCEKİ  UYGULAMAYA GÖRE AVANTAJLARI</a:t>
            </a:r>
            <a:endParaRPr lang="tr-TR" sz="2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9875" name="6 Slayt Numarası Yer Tutucusu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4850DF-2CCB-46BF-BAF0-BD65AEE4C485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31" name="Rectangle 92"/>
          <p:cNvSpPr txBox="1">
            <a:spLocks noChangeArrowheads="1"/>
          </p:cNvSpPr>
          <p:nvPr/>
        </p:nvSpPr>
        <p:spPr bwMode="auto">
          <a:xfrm>
            <a:off x="214282" y="1500174"/>
            <a:ext cx="2714644" cy="42862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kern="0" noProof="0" dirty="0" smtClean="0">
                <a:solidFill>
                  <a:sysClr val="windowText" lastClr="000000"/>
                </a:solidFill>
                <a:latin typeface="Calibri"/>
              </a:rPr>
              <a:t>Önceki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Uygulamada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92"/>
          <p:cNvSpPr txBox="1">
            <a:spLocks noChangeArrowheads="1"/>
          </p:cNvSpPr>
          <p:nvPr/>
        </p:nvSpPr>
        <p:spPr bwMode="auto">
          <a:xfrm>
            <a:off x="4929190" y="1500174"/>
            <a:ext cx="2714644" cy="4286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Yönetmelikle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214282" y="214311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Ön İzin/ön Lisanslar İçin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Toplam Belge Sayısı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199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4857752" y="200461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Geçici Faaliyet Belgesi aşamasında  Toplam Belge Sayısı </a:t>
            </a:r>
            <a:r>
              <a:rPr lang="tr-TR" sz="1800" kern="0" dirty="0" smtClean="0">
                <a:solidFill>
                  <a:srgbClr val="C00000"/>
                </a:solidFill>
              </a:rPr>
              <a:t>20nin altına düşmüştür.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5" name="34 Metin kutusu"/>
          <p:cNvSpPr txBox="1"/>
          <p:nvPr/>
        </p:nvSpPr>
        <p:spPr>
          <a:xfrm>
            <a:off x="214282" y="292893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Aynı Belge 5 İzin ve 17 Lisans için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Her Seferinde Tekrar  Talep Edilmekte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4857752" y="285749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İzin ve  Lisans Konuları içeren tek bir Çevre İzin/Lisansı İçin her belge sisteme bir kez yüklenmekte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36 Dikdörtgen"/>
          <p:cNvSpPr/>
          <p:nvPr/>
        </p:nvSpPr>
        <p:spPr>
          <a:xfrm>
            <a:off x="142844" y="4071942"/>
            <a:ext cx="471490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ÇED Belgesi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 )</a:t>
            </a: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Yapı Kullanım İzni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 )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Ticaret Sicil Gazetesi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 )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İşletme Belgesi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 )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Vaziyet Planı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 )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İş Akım Şeması ve Proses Özeti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Adet)</a:t>
            </a: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Kapasite Raporu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(22 Adet )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37 Dikdörtgen"/>
          <p:cNvSpPr/>
          <p:nvPr/>
        </p:nvSpPr>
        <p:spPr>
          <a:xfrm>
            <a:off x="4786314" y="4000504"/>
            <a:ext cx="4572000" cy="11141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ÇED Belgesi</a:t>
            </a: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Ticaret Sicil Gazetesi</a:t>
            </a: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İş Akım Şeması ve Proses Özeti</a:t>
            </a:r>
          </a:p>
          <a:p>
            <a:pPr marL="571500" marR="0" lvl="0" indent="-571500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Kapasite Raporu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38 Metin kutusu"/>
          <p:cNvSpPr txBox="1"/>
          <p:nvPr/>
        </p:nvSpPr>
        <p:spPr>
          <a:xfrm>
            <a:off x="214282" y="614364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Toplam 154 Belge (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147 Belge Tekrar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 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786314" y="60709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Toplam </a:t>
            </a:r>
            <a:r>
              <a:rPr lang="tr-TR" sz="1800" kern="0" dirty="0">
                <a:solidFill>
                  <a:srgbClr val="002060"/>
                </a:solidFill>
              </a:rPr>
              <a:t>4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Belge 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1818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8739" y="3857625"/>
            <a:ext cx="1285875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HAVA EMİSYONU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11514" y="3857625"/>
            <a:ext cx="1285875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ÇEVRESEL GÜRÜLTÜ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00627" y="3857625"/>
            <a:ext cx="1417637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ATIK SU </a:t>
            </a:r>
            <a:r>
              <a:rPr lang="tr-T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DEŞARJI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12001" y="3857625"/>
            <a:ext cx="1417638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DERİN DENİZ </a:t>
            </a:r>
            <a:r>
              <a:rPr lang="tr-T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DEŞARJI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63" y="1698625"/>
            <a:ext cx="7572375" cy="1008063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ÇEVRE 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İZİNLERİ </a:t>
            </a:r>
            <a:endParaRPr lang="tr-TR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9 Grup"/>
          <p:cNvGrpSpPr/>
          <p:nvPr/>
        </p:nvGrpSpPr>
        <p:grpSpPr>
          <a:xfrm>
            <a:off x="1048525" y="2792712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1" name="10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4720933" y="2778110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4" name="13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6699158" y="2778110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7" name="16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2917084" y="2778112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20" name="19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77" y="4730750"/>
            <a:ext cx="14224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49 Resim" descr="Shotsrect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77" y="46529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Documents and Settings\ykaraca\Belgelerim\Resimlerim\Microsoft Clip Organizer\j02347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687" y="4797424"/>
            <a:ext cx="1511300" cy="143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Resim" descr="didimde-derin-deniz-desarji-calismalarinda-sona-gelindi-IHA-20110624AY437641-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7720" y="4676775"/>
            <a:ext cx="1346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29" name="1 Başlık"/>
          <p:cNvSpPr txBox="1">
            <a:spLocks/>
          </p:cNvSpPr>
          <p:nvPr/>
        </p:nvSpPr>
        <p:spPr>
          <a:xfrm>
            <a:off x="1785938" y="188640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6363" y="1643050"/>
            <a:ext cx="1285875" cy="5778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GERİ KAZANIM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23099" y="1643050"/>
            <a:ext cx="1285875" cy="6270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BERTARAF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23928" y="1643050"/>
            <a:ext cx="1417637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 DEPOLAMA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86112" y="1648436"/>
            <a:ext cx="1417638" cy="42224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İŞLEME</a:t>
            </a:r>
            <a:endParaRPr lang="tr-T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5786" y="71414"/>
            <a:ext cx="7429552" cy="578882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ÇEVRE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LİSANSLARI</a:t>
            </a:r>
            <a:endParaRPr lang="de-DE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15657" y="1643050"/>
            <a:ext cx="1368425" cy="5445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ARINDIRMA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de-DE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845495" y="714356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0" name="9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4393975" y="714356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3" name="12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2616004" y="714356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9" name="18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512" y="2781498"/>
            <a:ext cx="1728192" cy="2505301"/>
          </a:xfrm>
          <a:prstGeom prst="rect">
            <a:avLst/>
          </a:prstGeom>
          <a:gradFill>
            <a:gsLst>
              <a:gs pos="0">
                <a:srgbClr val="6699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Tehlikeli Atık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Tehlikesiz Atık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Atık Yağ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Bitkisel Atık Yağ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Atık  Pil ve Akümülatör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Ömrünü Tamamlamış Lastik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Ambalaj Atığı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3108" y="2867675"/>
            <a:ext cx="1512168" cy="2332946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 </a:t>
            </a:r>
            <a:r>
              <a:rPr lang="tr-TR" sz="1400" dirty="0">
                <a:solidFill>
                  <a:schemeClr val="tx1"/>
                </a:solidFill>
              </a:rPr>
              <a:t>Yakma ve Birlikte </a:t>
            </a:r>
            <a:r>
              <a:rPr lang="tr-TR" sz="1400" dirty="0" smtClean="0">
                <a:solidFill>
                  <a:schemeClr val="tx1"/>
                </a:solidFill>
              </a:rPr>
              <a:t>Yakma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rgbClr val="FF0000"/>
                </a:solidFill>
              </a:rPr>
              <a:t>İleri Termal İşlem Tesisleri (Piroliz, Gazlaştırma)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Düzenli Depolama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857620" y="2997522"/>
            <a:ext cx="1440160" cy="1661993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 Ara Depolama Tesisi</a:t>
            </a: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439313" y="2155174"/>
            <a:ext cx="1808750" cy="4702826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Tıbbı Atık Sterilizasyon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Ambalaj Atığı Toplama/Ayırma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rgbClr val="FF0000"/>
                </a:solidFill>
              </a:rPr>
              <a:t>Gemi Geri Dönüşüm Tesisi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rgbClr val="FF0000"/>
                </a:solidFill>
              </a:rPr>
              <a:t>Atıktan Türetilmiş Yakıt (ATY) Hazırlama Tesisi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Tanker Temizleme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Hurda </a:t>
            </a:r>
            <a:r>
              <a:rPr lang="tr-TR" sz="1400" dirty="0" smtClean="0">
                <a:solidFill>
                  <a:schemeClr val="tx1"/>
                </a:solidFill>
              </a:rPr>
              <a:t>Metal/ÖTA İşleme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ÖTA Geçici Depolama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  Elektrikli ve Elektronik Eşya</a:t>
            </a: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Atık Kabul </a:t>
            </a:r>
            <a:r>
              <a:rPr lang="tr-TR" sz="1400" dirty="0" smtClean="0">
                <a:solidFill>
                  <a:schemeClr val="tx1"/>
                </a:solidFill>
              </a:rPr>
              <a:t>Tesisi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429520" y="2806120"/>
            <a:ext cx="1440160" cy="2480679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PCB Arındırma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grpSp>
        <p:nvGrpSpPr>
          <p:cNvPr id="33" name="11 Grup"/>
          <p:cNvGrpSpPr/>
          <p:nvPr/>
        </p:nvGrpSpPr>
        <p:grpSpPr>
          <a:xfrm>
            <a:off x="6006154" y="714356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34" name="12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36" name="11 Grup"/>
          <p:cNvGrpSpPr/>
          <p:nvPr/>
        </p:nvGrpSpPr>
        <p:grpSpPr>
          <a:xfrm>
            <a:off x="7597994" y="718573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37" name="12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8785" y="5445224"/>
            <a:ext cx="459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Yeni Yönetmelik İle birlikte yeni lisans konuları eklenmiş olup, sektöre özel detaylı lisans inceleme planı oluşturulmuştur.</a:t>
            </a:r>
            <a:endParaRPr lang="tr-TR" sz="2000" dirty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3140387" y="4661683"/>
            <a:ext cx="1152128" cy="414954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>
            <a:off x="3892116" y="3613212"/>
            <a:ext cx="2016224" cy="164780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"/>
          <p:cNvSpPr txBox="1">
            <a:spLocks noChangeArrowheads="1"/>
          </p:cNvSpPr>
          <p:nvPr/>
        </p:nvSpPr>
        <p:spPr bwMode="auto">
          <a:xfrm>
            <a:off x="1043608" y="1268760"/>
            <a:ext cx="6665366" cy="710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İzin/Lisansa Tabi İşletme ve Faaliyetler</a:t>
            </a:r>
          </a:p>
        </p:txBody>
      </p:sp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879475" y="2126615"/>
            <a:ext cx="7500620" cy="693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Arial" charset="0"/>
              </a:rPr>
              <a:t>Tesisler ve faaliyetler, </a:t>
            </a:r>
            <a:r>
              <a:rPr lang="en-US" altLang="ko-KR" sz="2000" dirty="0" smtClean="0">
                <a:solidFill>
                  <a:srgbClr val="C00000"/>
                </a:solidFill>
                <a:latin typeface="Arial" charset="0"/>
              </a:rPr>
              <a:t>Kirletici Vasıfları </a:t>
            </a:r>
            <a:r>
              <a:rPr lang="en-US" altLang="ko-KR" sz="2000" dirty="0" smtClean="0">
                <a:solidFill>
                  <a:srgbClr val="000000"/>
                </a:solidFill>
                <a:latin typeface="Arial" charset="0"/>
              </a:rPr>
              <a:t>dikkate alınarak iki liste altında 10 ana başlıkta toplanmıştır.</a:t>
            </a:r>
            <a:endParaRPr lang="ko-KR" altLang="en-US" sz="2000" dirty="0" smtClean="0"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2938" y="285432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1-Enerji endüstrisi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2938" y="314007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2-Madencilik ve Yapı Malzemeleri Endüstrisi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2938" y="342582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3-Metal Endüstrisi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2938" y="371157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4-Kimya ve Petrokimya Endüstrisi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38" y="399732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5-Yüzey Kaplama Endüstrisi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2938" y="428307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 smtClean="0"/>
              <a:t>Orman Ürünleri ve Selüloz Tesisleri</a:t>
            </a:r>
            <a:endParaRPr lang="tr-TR" sz="1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38" y="456882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7-Gıda Endüstrisi, Tarım ve Hayvancılık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2938" y="485457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8-Atık Yönetimi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2938" y="5140325"/>
            <a:ext cx="4000500" cy="5222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9-Maddelerin Depolanması Doldurma ve Boş. Boşaltılması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42938" y="5426075"/>
            <a:ext cx="4000500" cy="306388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10-Diğer Tesisler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57752" y="2915046"/>
            <a:ext cx="2714644" cy="86793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latin typeface="Arial Narrow" pitchFamily="34" charset="0"/>
              </a:rPr>
              <a:t>Çevreye Kirletici Etkisi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  <a:r>
              <a:rPr lang="tr-TR" sz="1800" dirty="0">
                <a:solidFill>
                  <a:srgbClr val="C00000"/>
                </a:solidFill>
                <a:latin typeface="Arial Narrow" pitchFamily="34" charset="0"/>
              </a:rPr>
              <a:t>Yüksek Olan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     58 faaliyet 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57752" y="4791088"/>
            <a:ext cx="2714644" cy="867930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rgbClr val="FF99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latin typeface="Arial Narrow" pitchFamily="34" charset="0"/>
              </a:rPr>
              <a:t>Çevreye Kirletici Etkisi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C00000"/>
                </a:solidFill>
                <a:latin typeface="Arial Narrow" pitchFamily="34" charset="0"/>
              </a:rPr>
              <a:t>Olan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145  faaliyet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15272" y="3209917"/>
            <a:ext cx="685800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EK-1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715272" y="5001654"/>
            <a:ext cx="685800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EK-2</a:t>
            </a:r>
          </a:p>
        </p:txBody>
      </p:sp>
      <p:sp>
        <p:nvSpPr>
          <p:cNvPr id="22" name="1 Başlık"/>
          <p:cNvSpPr txBox="1">
            <a:spLocks/>
          </p:cNvSpPr>
          <p:nvPr/>
        </p:nvSpPr>
        <p:spPr>
          <a:xfrm>
            <a:off x="1763688" y="311932"/>
            <a:ext cx="547260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ÇEVRE </a:t>
            </a:r>
            <a:r>
              <a:rPr lang="tr-T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İZİN VE LİSANS </a:t>
            </a: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YÖNETMELİĞİ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>
          <a:xfrm>
            <a:off x="6553200" y="6520180"/>
            <a:ext cx="2134235" cy="365760"/>
          </a:xfrm>
        </p:spPr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707904" y="5857572"/>
            <a:ext cx="3864492" cy="978729"/>
          </a:xfrm>
          <a:prstGeom prst="rect">
            <a:avLst/>
          </a:prstGeom>
          <a:solidFill>
            <a:srgbClr val="FF0000">
              <a:alpha val="93000"/>
            </a:srgbClr>
          </a:solidFill>
          <a:ln>
            <a:solidFill>
              <a:srgbClr val="FF99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latin typeface="Arial Narrow" pitchFamily="34" charset="0"/>
              </a:rPr>
              <a:t>İl Müdürlüklerinin inceleme kapsamının genişletilmesi ile yerinde denetim ve izin verme işlemlerinin birlikte yürütülebilmesi sağlanmıştır.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993980" y="5426075"/>
            <a:ext cx="484632" cy="4892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0125" y="4143375"/>
            <a:ext cx="2928938" cy="1157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200" dirty="0"/>
              <a:t> I. Aşama</a:t>
            </a:r>
          </a:p>
          <a:p>
            <a:pPr algn="ctr">
              <a:defRPr/>
            </a:pPr>
            <a:r>
              <a:rPr lang="tr-TR" sz="2000" dirty="0"/>
              <a:t>Geçici Faaliyet Belgesinin Verilmesi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57813" y="4143375"/>
            <a:ext cx="3000375" cy="1123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/>
              <a:t>II. Aşama</a:t>
            </a:r>
          </a:p>
          <a:p>
            <a:pPr algn="ctr">
              <a:defRPr/>
            </a:pPr>
            <a:r>
              <a:rPr lang="tr-TR" sz="2000" dirty="0"/>
              <a:t>Çevre İzin ve Lisans Sürecinin Tamamlanması</a:t>
            </a:r>
          </a:p>
        </p:txBody>
      </p:sp>
      <p:sp>
        <p:nvSpPr>
          <p:cNvPr id="5" name="Rectangle 92"/>
          <p:cNvSpPr txBox="1">
            <a:spLocks noChangeArrowheads="1"/>
          </p:cNvSpPr>
          <p:nvPr/>
        </p:nvSpPr>
        <p:spPr bwMode="auto">
          <a:xfrm>
            <a:off x="1428753" y="2071745"/>
            <a:ext cx="6286544" cy="1214443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ÇEVRE İZİN VE/VEYA ÇEVRE İZİN VE LİSANSI SÜRECİ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2286009" y="3357626"/>
            <a:ext cx="500066" cy="571504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tr-TR" dirty="0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6643727" y="3357626"/>
            <a:ext cx="500066" cy="571504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1907705" y="457003"/>
            <a:ext cx="5328592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33878" y="3786190"/>
            <a:ext cx="2523700" cy="76944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000" dirty="0">
                <a:solidFill>
                  <a:schemeClr val="tx1"/>
                </a:solidFill>
              </a:rPr>
              <a:t>EK-1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000" dirty="0">
                <a:solidFill>
                  <a:schemeClr val="accent2"/>
                </a:solidFill>
                <a:latin typeface="Arial Narrow" pitchFamily="34" charset="0"/>
              </a:rPr>
              <a:t>İşletme ve Faaliyetler</a:t>
            </a:r>
            <a:endParaRPr lang="de-DE" sz="2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05886" y="5286388"/>
            <a:ext cx="2523700" cy="76944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000" dirty="0">
                <a:solidFill>
                  <a:schemeClr val="tx1"/>
                </a:solidFill>
              </a:rPr>
              <a:t>Ek-2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000" dirty="0">
                <a:solidFill>
                  <a:schemeClr val="accent2"/>
                </a:solidFill>
                <a:latin typeface="Arial Narrow" pitchFamily="34" charset="0"/>
              </a:rPr>
              <a:t>İşletme ve Faaliyetler</a:t>
            </a:r>
            <a:endParaRPr lang="de-DE" sz="20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04938" y="5286388"/>
            <a:ext cx="2214578" cy="7858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1400" dirty="0" smtClean="0">
                <a:solidFill>
                  <a:schemeClr val="bg1"/>
                </a:solidFill>
              </a:rPr>
              <a:t>ÇEVRE VE  ŞEHİRCİLİK İL MÜDÜRLÜKLERİ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04920" y="3786191"/>
            <a:ext cx="2214578" cy="7858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spcBef>
                <a:spcPts val="12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1600" dirty="0" smtClean="0">
                <a:solidFill>
                  <a:schemeClr val="bg1"/>
                </a:solidFill>
              </a:rPr>
              <a:t>BAKANLIK</a:t>
            </a:r>
            <a:endParaRPr lang="tr-TR" sz="1600" dirty="0">
              <a:solidFill>
                <a:schemeClr val="bg1"/>
              </a:solidFill>
            </a:endParaRP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2000" dirty="0">
                <a:solidFill>
                  <a:schemeClr val="tx1"/>
                </a:solidFill>
              </a:rPr>
              <a:t>                           </a:t>
            </a:r>
          </a:p>
        </p:txBody>
      </p:sp>
      <p:cxnSp>
        <p:nvCxnSpPr>
          <p:cNvPr id="16" name="22 Düz Ok Bağlayıcısı"/>
          <p:cNvCxnSpPr/>
          <p:nvPr/>
        </p:nvCxnSpPr>
        <p:spPr bwMode="auto">
          <a:xfrm>
            <a:off x="1619125" y="4214815"/>
            <a:ext cx="785813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24 Düz Ok Bağlayıcısı"/>
          <p:cNvCxnSpPr/>
          <p:nvPr/>
        </p:nvCxnSpPr>
        <p:spPr bwMode="auto">
          <a:xfrm>
            <a:off x="1619125" y="5643565"/>
            <a:ext cx="785813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28 Düz Bağlayıcı"/>
          <p:cNvCxnSpPr/>
          <p:nvPr/>
        </p:nvCxnSpPr>
        <p:spPr bwMode="auto">
          <a:xfrm>
            <a:off x="1592882" y="2634632"/>
            <a:ext cx="26243" cy="30089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 bwMode="auto">
          <a:xfrm>
            <a:off x="4619500" y="4143377"/>
            <a:ext cx="7143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 bwMode="auto">
          <a:xfrm>
            <a:off x="4619500" y="5643565"/>
            <a:ext cx="78638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0408" y="2285992"/>
            <a:ext cx="29718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Yetkili </a:t>
            </a:r>
            <a:r>
              <a:rPr lang="tr-T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Merciiler</a:t>
            </a:r>
            <a:endParaRPr lang="tr-TR" sz="20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1 Başlık"/>
          <p:cNvSpPr txBox="1">
            <a:spLocks/>
          </p:cNvSpPr>
          <p:nvPr/>
        </p:nvSpPr>
        <p:spPr>
          <a:xfrm>
            <a:off x="1907705" y="457003"/>
            <a:ext cx="5328592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Wave_BusDesignSlides">
  <a:themeElements>
    <a:clrScheme name="Özel 3">
      <a:dk1>
        <a:srgbClr val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8000"/>
      </a:accent5>
      <a:accent6>
        <a:srgbClr val="546321"/>
      </a:accent6>
      <a:hlink>
        <a:srgbClr val="F48428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Özel 3">
    <a:dk1>
      <a:srgbClr val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008000"/>
    </a:accent5>
    <a:accent6>
      <a:srgbClr val="546321"/>
    </a:accent6>
    <a:hlink>
      <a:srgbClr val="F48428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Pages>54</Pages>
  <Words>907</Words>
  <Characters>0</Characters>
  <Application>Microsoft Office PowerPoint</Application>
  <DocSecurity>0</DocSecurity>
  <PresentationFormat>Ekran Gösterisi (4:3)</PresentationFormat>
  <Lines>0</Lines>
  <Paragraphs>267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GreenWave_BusDesignSlides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munire.kalkan</dc:creator>
  <cp:keywords>Herkese Açık</cp:keywords>
  <cp:lastModifiedBy>Cengiz Öztürk</cp:lastModifiedBy>
  <cp:revision>37</cp:revision>
  <dcterms:modified xsi:type="dcterms:W3CDTF">2015-01-13T09:47:41Z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3a5a7945-ed5d-4bb6-8d63-17f1f4ef80ca</vt:lpwstr>
  </property>
  <property fmtid="{D5CDD505-2E9C-101B-9397-08002B2CF9AE}" pid="3" name="FRDClassification">
    <vt:lpwstr>Herkese Açık</vt:lpwstr>
  </property>
</Properties>
</file>

<file path=docProps/infrawarePen.xml><?xml version="1.0" encoding="utf-8"?>
<InfrawarePenDraw xmlns="http://www.infraware.co.kr/2012/penmode"/>
</file>